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4" r:id="rId1"/>
  </p:sldMasterIdLst>
  <p:notesMasterIdLst>
    <p:notesMasterId r:id="rId19"/>
  </p:notesMasterIdLst>
  <p:handoutMasterIdLst>
    <p:handoutMasterId r:id="rId20"/>
  </p:handoutMasterIdLst>
  <p:sldIdLst>
    <p:sldId id="464" r:id="rId2"/>
    <p:sldId id="421" r:id="rId3"/>
    <p:sldId id="381" r:id="rId4"/>
    <p:sldId id="455" r:id="rId5"/>
    <p:sldId id="429" r:id="rId6"/>
    <p:sldId id="456" r:id="rId7"/>
    <p:sldId id="461" r:id="rId8"/>
    <p:sldId id="412" r:id="rId9"/>
    <p:sldId id="413" r:id="rId10"/>
    <p:sldId id="414" r:id="rId11"/>
    <p:sldId id="462" r:id="rId12"/>
    <p:sldId id="449" r:id="rId13"/>
    <p:sldId id="450" r:id="rId14"/>
    <p:sldId id="451" r:id="rId15"/>
    <p:sldId id="463" r:id="rId16"/>
    <p:sldId id="465" r:id="rId17"/>
    <p:sldId id="420" r:id="rId1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0000FF"/>
    <a:srgbClr val="6666FF"/>
    <a:srgbClr val="3366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4" autoAdjust="0"/>
    <p:restoredTop sz="89941" autoAdjust="0"/>
  </p:normalViewPr>
  <p:slideViewPr>
    <p:cSldViewPr>
      <p:cViewPr varScale="1">
        <p:scale>
          <a:sx n="71" d="100"/>
          <a:sy n="71" d="100"/>
        </p:scale>
        <p:origin x="1260" y="60"/>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US"/>
              <a:t>2013-2014</a:t>
            </a:r>
          </a:p>
        </c:rich>
      </c:tx>
      <c:layout/>
      <c:overlay val="0"/>
    </c:title>
    <c:autoTitleDeleted val="0"/>
    <c:plotArea>
      <c:layout>
        <c:manualLayout>
          <c:layoutTarget val="inner"/>
          <c:xMode val="edge"/>
          <c:yMode val="edge"/>
          <c:x val="0.20624081364829397"/>
          <c:y val="0.13332239720034997"/>
          <c:w val="0.41600524934383204"/>
          <c:h val="0.86667760279965"/>
        </c:manualLayout>
      </c:layout>
      <c:pieChart>
        <c:varyColors val="1"/>
        <c:ser>
          <c:idx val="0"/>
          <c:order val="0"/>
          <c:tx>
            <c:strRef>
              <c:f>Sheet1!$B$1</c:f>
              <c:strCache>
                <c:ptCount val="1"/>
                <c:pt idx="0">
                  <c:v>Sales</c:v>
                </c:pt>
              </c:strCache>
            </c:strRef>
          </c:tx>
          <c:explosion val="20"/>
          <c:dLbls>
            <c:dLbl>
              <c:idx val="1"/>
              <c:layout/>
              <c:tx>
                <c:rich>
                  <a:bodyPr/>
                  <a:lstStyle/>
                  <a:p>
                    <a:r>
                      <a:rPr lang="en-US" dirty="0">
                        <a:solidFill>
                          <a:schemeClr val="tx1"/>
                        </a:solidFill>
                      </a:rPr>
                      <a:t>27%</a:t>
                    </a:r>
                  </a:p>
                </c:rich>
              </c:tx>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a:lstStyle/>
              <a:p>
                <a:pPr>
                  <a:defRPr>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Sheet1!$A$2:$A$5</c:f>
              <c:strCache>
                <c:ptCount val="4"/>
                <c:pt idx="0">
                  <c:v>Industry</c:v>
                </c:pt>
                <c:pt idx="1">
                  <c:v>Grad School</c:v>
                </c:pt>
                <c:pt idx="2">
                  <c:v>Medical School</c:v>
                </c:pt>
                <c:pt idx="3">
                  <c:v>Other (teaching, ministry, etc)</c:v>
                </c:pt>
              </c:strCache>
            </c:strRef>
          </c:cat>
          <c:val>
            <c:numRef>
              <c:f>Sheet1!$B$2:$B$5</c:f>
              <c:numCache>
                <c:formatCode>General</c:formatCode>
                <c:ptCount val="4"/>
                <c:pt idx="0">
                  <c:v>52</c:v>
                </c:pt>
                <c:pt idx="1">
                  <c:v>27</c:v>
                </c:pt>
                <c:pt idx="2">
                  <c:v>14</c:v>
                </c:pt>
                <c:pt idx="3">
                  <c:v>8</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spPr>
    <a:ln>
      <a:solidFill>
        <a:schemeClr val="bg1"/>
      </a:solidFill>
    </a:ln>
  </c:spPr>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38475" cy="465138"/>
          </a:xfrm>
          <a:prstGeom prst="rect">
            <a:avLst/>
          </a:prstGeom>
        </p:spPr>
        <p:txBody>
          <a:bodyPr vert="horz" lIns="91417" tIns="45708" rIns="91417" bIns="45708" rtlCol="0"/>
          <a:lstStyle>
            <a:lvl1pPr algn="l">
              <a:defRPr sz="1200"/>
            </a:lvl1pPr>
          </a:lstStyle>
          <a:p>
            <a:endParaRPr lang="en-US"/>
          </a:p>
        </p:txBody>
      </p:sp>
      <p:sp>
        <p:nvSpPr>
          <p:cNvPr id="3" name="Date Placeholder 2"/>
          <p:cNvSpPr>
            <a:spLocks noGrp="1"/>
          </p:cNvSpPr>
          <p:nvPr>
            <p:ph type="dt" sz="quarter" idx="1"/>
          </p:nvPr>
        </p:nvSpPr>
        <p:spPr>
          <a:xfrm>
            <a:off x="3970341" y="1"/>
            <a:ext cx="3038475" cy="465138"/>
          </a:xfrm>
          <a:prstGeom prst="rect">
            <a:avLst/>
          </a:prstGeom>
        </p:spPr>
        <p:txBody>
          <a:bodyPr vert="horz" lIns="91417" tIns="45708" rIns="91417" bIns="45708" rtlCol="0"/>
          <a:lstStyle>
            <a:lvl1pPr algn="r">
              <a:defRPr sz="1200"/>
            </a:lvl1pPr>
          </a:lstStyle>
          <a:p>
            <a:fld id="{D277069D-343F-4B01-AAED-321D061746F1}" type="datetime1">
              <a:rPr lang="en-US" smtClean="0"/>
              <a:t>4/1/2015</a:t>
            </a:fld>
            <a:endParaRPr lang="en-US"/>
          </a:p>
        </p:txBody>
      </p:sp>
      <p:sp>
        <p:nvSpPr>
          <p:cNvPr id="4" name="Footer Placeholder 3"/>
          <p:cNvSpPr>
            <a:spLocks noGrp="1"/>
          </p:cNvSpPr>
          <p:nvPr>
            <p:ph type="ftr" sz="quarter" idx="2"/>
          </p:nvPr>
        </p:nvSpPr>
        <p:spPr>
          <a:xfrm>
            <a:off x="3" y="8829676"/>
            <a:ext cx="3038475" cy="465138"/>
          </a:xfrm>
          <a:prstGeom prst="rect">
            <a:avLst/>
          </a:prstGeom>
        </p:spPr>
        <p:txBody>
          <a:bodyPr vert="horz" lIns="91417" tIns="45708" rIns="91417" bIns="45708" rtlCol="0" anchor="b"/>
          <a:lstStyle>
            <a:lvl1pPr algn="l">
              <a:defRPr sz="1200"/>
            </a:lvl1pPr>
          </a:lstStyle>
          <a:p>
            <a:endParaRPr lang="en-US"/>
          </a:p>
        </p:txBody>
      </p:sp>
      <p:sp>
        <p:nvSpPr>
          <p:cNvPr id="5" name="Slide Number Placeholder 4"/>
          <p:cNvSpPr>
            <a:spLocks noGrp="1"/>
          </p:cNvSpPr>
          <p:nvPr>
            <p:ph type="sldNum" sz="quarter" idx="3"/>
          </p:nvPr>
        </p:nvSpPr>
        <p:spPr>
          <a:xfrm>
            <a:off x="3970341" y="8829676"/>
            <a:ext cx="3038475" cy="465138"/>
          </a:xfrm>
          <a:prstGeom prst="rect">
            <a:avLst/>
          </a:prstGeom>
        </p:spPr>
        <p:txBody>
          <a:bodyPr vert="horz" lIns="91417" tIns="45708" rIns="91417" bIns="45708" rtlCol="0" anchor="b"/>
          <a:lstStyle>
            <a:lvl1pPr algn="r">
              <a:defRPr sz="1200"/>
            </a:lvl1pPr>
          </a:lstStyle>
          <a:p>
            <a:fld id="{DD60125D-6741-4A42-BDD9-40E2EEBE6461}" type="slidenum">
              <a:rPr lang="en-US" smtClean="0"/>
              <a:pPr/>
              <a:t>‹#›</a:t>
            </a:fld>
            <a:endParaRPr lang="en-US"/>
          </a:p>
        </p:txBody>
      </p:sp>
    </p:spTree>
    <p:extLst>
      <p:ext uri="{BB962C8B-B14F-4D97-AF65-F5344CB8AC3E}">
        <p14:creationId xmlns:p14="http://schemas.microsoft.com/office/powerpoint/2010/main" val="247469533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3" tIns="46578" rIns="93153" bIns="46578"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53" tIns="46578" rIns="93153" bIns="46578" rtlCol="0"/>
          <a:lstStyle>
            <a:lvl1pPr algn="r">
              <a:defRPr sz="1200"/>
            </a:lvl1pPr>
          </a:lstStyle>
          <a:p>
            <a:fld id="{A277BFB6-5CBA-4AD1-9CBD-40E8F4E3F3D6}" type="datetime1">
              <a:rPr lang="en-US" smtClean="0"/>
              <a:t>4/1/2015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3" tIns="46578" rIns="93153" bIns="4657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3" tIns="46578" rIns="93153" bIns="4657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53" tIns="46578" rIns="93153" bIns="4657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3" tIns="46578" rIns="93153" bIns="46578" rtlCol="0" anchor="b"/>
          <a:lstStyle>
            <a:lvl1pPr algn="r">
              <a:defRPr sz="1200"/>
            </a:lvl1pPr>
          </a:lstStyle>
          <a:p>
            <a:fld id="{3BF93068-CCD5-4F19-9F74-C670BDC062C5}" type="slidenum">
              <a:rPr lang="en-US" smtClean="0"/>
              <a:pPr/>
              <a:t>‹#›</a:t>
            </a:fld>
            <a:endParaRPr lang="en-US"/>
          </a:p>
        </p:txBody>
      </p:sp>
    </p:spTree>
    <p:extLst>
      <p:ext uri="{BB962C8B-B14F-4D97-AF65-F5344CB8AC3E}">
        <p14:creationId xmlns:p14="http://schemas.microsoft.com/office/powerpoint/2010/main" val="345728117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A277BFB6-5CBA-4AD1-9CBD-40E8F4E3F3D6}" type="datetime1">
              <a:rPr lang="en-US" smtClean="0"/>
              <a:t>4/1/2015</a:t>
            </a:fld>
            <a:endParaRPr lang="en-US"/>
          </a:p>
        </p:txBody>
      </p:sp>
      <p:sp>
        <p:nvSpPr>
          <p:cNvPr id="5" name="Slide Number Placeholder 4"/>
          <p:cNvSpPr>
            <a:spLocks noGrp="1"/>
          </p:cNvSpPr>
          <p:nvPr>
            <p:ph type="sldNum" sz="quarter" idx="11"/>
          </p:nvPr>
        </p:nvSpPr>
        <p:spPr/>
        <p:txBody>
          <a:bodyPr/>
          <a:lstStyle/>
          <a:p>
            <a:fld id="{3BF93068-CCD5-4F19-9F74-C670BDC062C5}" type="slidenum">
              <a:rPr lang="en-US" smtClean="0"/>
              <a:pPr/>
              <a:t>1</a:t>
            </a:fld>
            <a:endParaRPr lang="en-US"/>
          </a:p>
        </p:txBody>
      </p:sp>
    </p:spTree>
    <p:extLst>
      <p:ext uri="{BB962C8B-B14F-4D97-AF65-F5344CB8AC3E}">
        <p14:creationId xmlns:p14="http://schemas.microsoft.com/office/powerpoint/2010/main" val="2381448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A277BFB6-5CBA-4AD1-9CBD-40E8F4E3F3D6}" type="datetime1">
              <a:rPr lang="en-US" smtClean="0"/>
              <a:t>4/1/2015</a:t>
            </a:fld>
            <a:endParaRPr lang="en-US"/>
          </a:p>
        </p:txBody>
      </p:sp>
      <p:sp>
        <p:nvSpPr>
          <p:cNvPr id="5" name="Slide Number Placeholder 4"/>
          <p:cNvSpPr>
            <a:spLocks noGrp="1"/>
          </p:cNvSpPr>
          <p:nvPr>
            <p:ph type="sldNum" sz="quarter" idx="11"/>
          </p:nvPr>
        </p:nvSpPr>
        <p:spPr/>
        <p:txBody>
          <a:bodyPr/>
          <a:lstStyle/>
          <a:p>
            <a:fld id="{3BF93068-CCD5-4F19-9F74-C670BDC062C5}" type="slidenum">
              <a:rPr lang="en-US" smtClean="0"/>
              <a:pPr/>
              <a:t>16</a:t>
            </a:fld>
            <a:endParaRPr lang="en-US"/>
          </a:p>
        </p:txBody>
      </p:sp>
    </p:spTree>
    <p:extLst>
      <p:ext uri="{BB962C8B-B14F-4D97-AF65-F5344CB8AC3E}">
        <p14:creationId xmlns:p14="http://schemas.microsoft.com/office/powerpoint/2010/main" val="20874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A277BFB6-5CBA-4AD1-9CBD-40E8F4E3F3D6}" type="datetime1">
              <a:rPr lang="en-US" smtClean="0"/>
              <a:t>4/1/2015</a:t>
            </a:fld>
            <a:endParaRPr lang="en-US"/>
          </a:p>
        </p:txBody>
      </p:sp>
      <p:sp>
        <p:nvSpPr>
          <p:cNvPr id="5" name="Slide Number Placeholder 4"/>
          <p:cNvSpPr>
            <a:spLocks noGrp="1"/>
          </p:cNvSpPr>
          <p:nvPr>
            <p:ph type="sldNum" sz="quarter" idx="11"/>
          </p:nvPr>
        </p:nvSpPr>
        <p:spPr/>
        <p:txBody>
          <a:bodyPr/>
          <a:lstStyle/>
          <a:p>
            <a:fld id="{3BF93068-CCD5-4F19-9F74-C670BDC062C5}" type="slidenum">
              <a:rPr lang="en-US" smtClean="0"/>
              <a:pPr/>
              <a:t>2</a:t>
            </a:fld>
            <a:endParaRPr lang="en-US"/>
          </a:p>
        </p:txBody>
      </p:sp>
    </p:spTree>
    <p:extLst>
      <p:ext uri="{BB962C8B-B14F-4D97-AF65-F5344CB8AC3E}">
        <p14:creationId xmlns:p14="http://schemas.microsoft.com/office/powerpoint/2010/main" val="208742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F93068-CCD5-4F19-9F74-C670BDC062C5}" type="slidenum">
              <a:rPr lang="en-US" smtClean="0">
                <a:solidFill>
                  <a:prstClr val="black"/>
                </a:solidFill>
              </a:rPr>
              <a:pPr/>
              <a:t>3</a:t>
            </a:fld>
            <a:endParaRPr lang="en-US">
              <a:solidFill>
                <a:prstClr val="black"/>
              </a:solidFill>
            </a:endParaRPr>
          </a:p>
        </p:txBody>
      </p:sp>
      <p:sp>
        <p:nvSpPr>
          <p:cNvPr id="5" name="Date Placeholder 4"/>
          <p:cNvSpPr>
            <a:spLocks noGrp="1"/>
          </p:cNvSpPr>
          <p:nvPr>
            <p:ph type="dt" idx="11"/>
          </p:nvPr>
        </p:nvSpPr>
        <p:spPr/>
        <p:txBody>
          <a:bodyPr/>
          <a:lstStyle/>
          <a:p>
            <a:fld id="{BE9D2AB4-A761-4B25-9BDD-6B902632DF79}" type="datetime1">
              <a:rPr lang="en-US" smtClean="0">
                <a:solidFill>
                  <a:prstClr val="black"/>
                </a:solidFill>
              </a:rPr>
              <a:pPr/>
              <a:t>4/1/2015</a:t>
            </a:fld>
            <a:endParaRPr lang="en-US">
              <a:solidFill>
                <a:prstClr val="black"/>
              </a:solidFill>
            </a:endParaRPr>
          </a:p>
        </p:txBody>
      </p:sp>
    </p:spTree>
    <p:extLst>
      <p:ext uri="{BB962C8B-B14F-4D97-AF65-F5344CB8AC3E}">
        <p14:creationId xmlns:p14="http://schemas.microsoft.com/office/powerpoint/2010/main" val="850862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A277BFB6-5CBA-4AD1-9CBD-40E8F4E3F3D6}" type="datetime1">
              <a:rPr lang="en-US" smtClean="0"/>
              <a:t>4/1/2015</a:t>
            </a:fld>
            <a:endParaRPr lang="en-US"/>
          </a:p>
        </p:txBody>
      </p:sp>
      <p:sp>
        <p:nvSpPr>
          <p:cNvPr id="5" name="Slide Number Placeholder 4"/>
          <p:cNvSpPr>
            <a:spLocks noGrp="1"/>
          </p:cNvSpPr>
          <p:nvPr>
            <p:ph type="sldNum" sz="quarter" idx="11"/>
          </p:nvPr>
        </p:nvSpPr>
        <p:spPr/>
        <p:txBody>
          <a:bodyPr/>
          <a:lstStyle/>
          <a:p>
            <a:fld id="{3BF93068-CCD5-4F19-9F74-C670BDC062C5}" type="slidenum">
              <a:rPr lang="en-US" smtClean="0"/>
              <a:pPr/>
              <a:t>4</a:t>
            </a:fld>
            <a:endParaRPr lang="en-US"/>
          </a:p>
        </p:txBody>
      </p:sp>
    </p:spTree>
    <p:extLst>
      <p:ext uri="{BB962C8B-B14F-4D97-AF65-F5344CB8AC3E}">
        <p14:creationId xmlns:p14="http://schemas.microsoft.com/office/powerpoint/2010/main" val="523762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89038" y="703263"/>
            <a:ext cx="4633912" cy="3476625"/>
          </a:xfrm>
          <a:ln/>
        </p:spPr>
      </p:sp>
      <p:sp>
        <p:nvSpPr>
          <p:cNvPr id="44034" name="Rectangle 3"/>
          <p:cNvSpPr>
            <a:spLocks noGrp="1" noChangeArrowheads="1"/>
          </p:cNvSpPr>
          <p:nvPr>
            <p:ph type="body" idx="1"/>
          </p:nvPr>
        </p:nvSpPr>
        <p:spPr>
          <a:xfrm>
            <a:off x="934112" y="4416099"/>
            <a:ext cx="5142177" cy="4182457"/>
          </a:xfrm>
          <a:noFill/>
          <a:ln/>
        </p:spPr>
        <p:txBody>
          <a:bodyPr lIns="88669" tIns="43557" rIns="88669" bIns="43557"/>
          <a:lstStyle/>
          <a:p>
            <a:pPr eaLnBrk="1" hangingPunct="1"/>
            <a:r>
              <a:rPr lang="en-US" smtClean="0"/>
              <a:t>Jessica Millsap </a:t>
            </a:r>
          </a:p>
        </p:txBody>
      </p:sp>
    </p:spTree>
    <p:extLst>
      <p:ext uri="{BB962C8B-B14F-4D97-AF65-F5344CB8AC3E}">
        <p14:creationId xmlns:p14="http://schemas.microsoft.com/office/powerpoint/2010/main" val="476990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p:spPr>
        <p:txBody>
          <a:bodyPr/>
          <a:lstStyle/>
          <a:p>
            <a:pPr eaLnBrk="1" hangingPunct="1"/>
            <a:r>
              <a:rPr lang="en-US" sz="1300"/>
              <a:t>Cognitive flexibility is the capability of looking at problems from a variety of perspectives</a:t>
            </a:r>
          </a:p>
          <a:p>
            <a:pPr eaLnBrk="1" hangingPunct="1"/>
            <a:endParaRPr lang="en-US" sz="1300"/>
          </a:p>
          <a:p>
            <a:pPr eaLnBrk="1" hangingPunct="1"/>
            <a:r>
              <a:rPr lang="en-US" sz="1300"/>
              <a:t>To foster the development of truly innovative and integrative thinkers, problems are needed that demand quantitative engineering skills, as well as bioscience understanding and the ability to see the implied clinical applications. </a:t>
            </a:r>
          </a:p>
          <a:p>
            <a:pPr eaLnBrk="1" hangingPunct="1"/>
            <a:endParaRPr lang="en-US" sz="1300"/>
          </a:p>
          <a:p>
            <a:pPr eaLnBrk="1" hangingPunct="1"/>
            <a:r>
              <a:rPr lang="en-US" sz="1300"/>
              <a:t>Mention need to repeat these PBL exercises to develop expertise</a:t>
            </a:r>
          </a:p>
          <a:p>
            <a:pPr eaLnBrk="1" hangingPunct="1"/>
            <a:endParaRPr lang="en-US" sz="1300"/>
          </a:p>
          <a:p>
            <a:pPr eaLnBrk="1" hangingPunct="1"/>
            <a:r>
              <a:rPr lang="en-US" sz="1300"/>
              <a:t>First step in developing self-directed learning skills</a:t>
            </a:r>
          </a:p>
        </p:txBody>
      </p:sp>
      <p:sp>
        <p:nvSpPr>
          <p:cNvPr id="36867" name="Slide Number Placeholder 3"/>
          <p:cNvSpPr txBox="1">
            <a:spLocks noGrp="1"/>
          </p:cNvSpPr>
          <p:nvPr/>
        </p:nvSpPr>
        <p:spPr bwMode="auto">
          <a:xfrm>
            <a:off x="3970734" y="8830660"/>
            <a:ext cx="3038145" cy="464205"/>
          </a:xfrm>
          <a:prstGeom prst="rect">
            <a:avLst/>
          </a:prstGeom>
          <a:noFill/>
          <a:ln w="9525">
            <a:noFill/>
            <a:miter lim="800000"/>
            <a:headEnd/>
            <a:tailEnd/>
          </a:ln>
        </p:spPr>
        <p:txBody>
          <a:bodyPr lIns="92302" tIns="46151" rIns="92302" bIns="46151" anchor="b"/>
          <a:lstStyle/>
          <a:p>
            <a:pPr algn="r" defTabSz="923186"/>
            <a:fld id="{7BBA22C2-1286-4FDF-948B-629232D9FFCA}" type="slidenum">
              <a:rPr lang="en-US" sz="1200"/>
              <a:pPr algn="r" defTabSz="923186"/>
              <a:t>7</a:t>
            </a:fld>
            <a:endParaRPr lang="en-US" sz="1200"/>
          </a:p>
        </p:txBody>
      </p:sp>
    </p:spTree>
    <p:extLst>
      <p:ext uri="{BB962C8B-B14F-4D97-AF65-F5344CB8AC3E}">
        <p14:creationId xmlns:p14="http://schemas.microsoft.com/office/powerpoint/2010/main" val="2468893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A277BFB6-5CBA-4AD1-9CBD-40E8F4E3F3D6}" type="datetime1">
              <a:rPr lang="en-US" smtClean="0"/>
              <a:t>4/1/2015</a:t>
            </a:fld>
            <a:endParaRPr lang="en-US"/>
          </a:p>
        </p:txBody>
      </p:sp>
      <p:sp>
        <p:nvSpPr>
          <p:cNvPr id="5" name="Slide Number Placeholder 4"/>
          <p:cNvSpPr>
            <a:spLocks noGrp="1"/>
          </p:cNvSpPr>
          <p:nvPr>
            <p:ph type="sldNum" sz="quarter" idx="11"/>
          </p:nvPr>
        </p:nvSpPr>
        <p:spPr/>
        <p:txBody>
          <a:bodyPr/>
          <a:lstStyle/>
          <a:p>
            <a:fld id="{3BF93068-CCD5-4F19-9F74-C670BDC062C5}" type="slidenum">
              <a:rPr lang="en-US" smtClean="0"/>
              <a:pPr/>
              <a:t>12</a:t>
            </a:fld>
            <a:endParaRPr lang="en-US"/>
          </a:p>
        </p:txBody>
      </p:sp>
    </p:spTree>
    <p:extLst>
      <p:ext uri="{BB962C8B-B14F-4D97-AF65-F5344CB8AC3E}">
        <p14:creationId xmlns:p14="http://schemas.microsoft.com/office/powerpoint/2010/main" val="3953704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A277BFB6-5CBA-4AD1-9CBD-40E8F4E3F3D6}" type="datetime1">
              <a:rPr lang="en-US" smtClean="0"/>
              <a:t>4/1/2015</a:t>
            </a:fld>
            <a:endParaRPr lang="en-US"/>
          </a:p>
        </p:txBody>
      </p:sp>
      <p:sp>
        <p:nvSpPr>
          <p:cNvPr id="5" name="Slide Number Placeholder 4"/>
          <p:cNvSpPr>
            <a:spLocks noGrp="1"/>
          </p:cNvSpPr>
          <p:nvPr>
            <p:ph type="sldNum" sz="quarter" idx="11"/>
          </p:nvPr>
        </p:nvSpPr>
        <p:spPr/>
        <p:txBody>
          <a:bodyPr/>
          <a:lstStyle/>
          <a:p>
            <a:fld id="{3BF93068-CCD5-4F19-9F74-C670BDC062C5}" type="slidenum">
              <a:rPr lang="en-US" smtClean="0"/>
              <a:pPr/>
              <a:t>13</a:t>
            </a:fld>
            <a:endParaRPr lang="en-US"/>
          </a:p>
        </p:txBody>
      </p:sp>
    </p:spTree>
    <p:extLst>
      <p:ext uri="{BB962C8B-B14F-4D97-AF65-F5344CB8AC3E}">
        <p14:creationId xmlns:p14="http://schemas.microsoft.com/office/powerpoint/2010/main" val="2229054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A277BFB6-5CBA-4AD1-9CBD-40E8F4E3F3D6}" type="datetime1">
              <a:rPr lang="en-US" smtClean="0"/>
              <a:t>4/1/2015</a:t>
            </a:fld>
            <a:endParaRPr lang="en-US"/>
          </a:p>
        </p:txBody>
      </p:sp>
      <p:sp>
        <p:nvSpPr>
          <p:cNvPr id="5" name="Slide Number Placeholder 4"/>
          <p:cNvSpPr>
            <a:spLocks noGrp="1"/>
          </p:cNvSpPr>
          <p:nvPr>
            <p:ph type="sldNum" sz="quarter" idx="11"/>
          </p:nvPr>
        </p:nvSpPr>
        <p:spPr/>
        <p:txBody>
          <a:bodyPr/>
          <a:lstStyle/>
          <a:p>
            <a:fld id="{3BF93068-CCD5-4F19-9F74-C670BDC062C5}" type="slidenum">
              <a:rPr lang="en-US" smtClean="0"/>
              <a:pPr/>
              <a:t>14</a:t>
            </a:fld>
            <a:endParaRPr lang="en-US"/>
          </a:p>
        </p:txBody>
      </p:sp>
    </p:spTree>
    <p:extLst>
      <p:ext uri="{BB962C8B-B14F-4D97-AF65-F5344CB8AC3E}">
        <p14:creationId xmlns:p14="http://schemas.microsoft.com/office/powerpoint/2010/main" val="4142684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1870508-8503-4C42-A1EA-025DE3180525}" type="datetimeFigureOut">
              <a:rPr lang="en-US" smtClean="0"/>
              <a:pPr/>
              <a:t>4/1/2015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6B89C-E062-4B88-9625-FE6559660E2B}" type="slidenum">
              <a:rPr lang="en-US" smtClean="0"/>
              <a:pPr/>
              <a:t>‹#›</a:t>
            </a:fld>
            <a:endParaRPr lang="en-US"/>
          </a:p>
        </p:txBody>
      </p:sp>
    </p:spTree>
    <p:extLst>
      <p:ext uri="{BB962C8B-B14F-4D97-AF65-F5344CB8AC3E}">
        <p14:creationId xmlns:p14="http://schemas.microsoft.com/office/powerpoint/2010/main" val="1249884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870508-8503-4C42-A1EA-025DE3180525}" type="datetimeFigureOut">
              <a:rPr lang="en-US" smtClean="0"/>
              <a:pPr/>
              <a:t>4/1/2015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6B89C-E062-4B88-9625-FE6559660E2B}" type="slidenum">
              <a:rPr lang="en-US" smtClean="0"/>
              <a:pPr/>
              <a:t>‹#›</a:t>
            </a:fld>
            <a:endParaRPr lang="en-US"/>
          </a:p>
        </p:txBody>
      </p:sp>
    </p:spTree>
    <p:extLst>
      <p:ext uri="{BB962C8B-B14F-4D97-AF65-F5344CB8AC3E}">
        <p14:creationId xmlns:p14="http://schemas.microsoft.com/office/powerpoint/2010/main" val="3994942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870508-8503-4C42-A1EA-025DE3180525}" type="datetimeFigureOut">
              <a:rPr lang="en-US" smtClean="0"/>
              <a:pPr/>
              <a:t>4/1/2015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6B89C-E062-4B88-9625-FE6559660E2B}" type="slidenum">
              <a:rPr lang="en-US" smtClean="0"/>
              <a:pPr/>
              <a:t>‹#›</a:t>
            </a:fld>
            <a:endParaRPr lang="en-US"/>
          </a:p>
        </p:txBody>
      </p:sp>
    </p:spTree>
    <p:extLst>
      <p:ext uri="{BB962C8B-B14F-4D97-AF65-F5344CB8AC3E}">
        <p14:creationId xmlns:p14="http://schemas.microsoft.com/office/powerpoint/2010/main" val="2812210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2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600201"/>
            <a:ext cx="8229600" cy="4967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1774176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5A27F8E-BDD9-464F-B9DB-4758FDAE0D37}" type="datetimeFigureOut">
              <a:rPr lang="en-US"/>
              <a:pPr>
                <a:defRPr/>
              </a:pPr>
              <a:t>4/1/2015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FB70C9-83AB-4731-8911-9C3F13924D64}" type="slidenum">
              <a:rPr lang="en-US"/>
              <a:pPr>
                <a:defRPr/>
              </a:pPr>
              <a:t>‹#›</a:t>
            </a:fld>
            <a:endParaRPr lang="en-US"/>
          </a:p>
        </p:txBody>
      </p:sp>
    </p:spTree>
    <p:extLst>
      <p:ext uri="{BB962C8B-B14F-4D97-AF65-F5344CB8AC3E}">
        <p14:creationId xmlns:p14="http://schemas.microsoft.com/office/powerpoint/2010/main" val="2207519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870508-8503-4C42-A1EA-025DE3180525}" type="datetimeFigureOut">
              <a:rPr lang="en-US" smtClean="0"/>
              <a:pPr/>
              <a:t>4/1/2015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6B89C-E062-4B88-9625-FE6559660E2B}" type="slidenum">
              <a:rPr lang="en-US" smtClean="0"/>
              <a:pPr/>
              <a:t>‹#›</a:t>
            </a:fld>
            <a:endParaRPr lang="en-US"/>
          </a:p>
        </p:txBody>
      </p:sp>
    </p:spTree>
    <p:extLst>
      <p:ext uri="{BB962C8B-B14F-4D97-AF65-F5344CB8AC3E}">
        <p14:creationId xmlns:p14="http://schemas.microsoft.com/office/powerpoint/2010/main" val="2443384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51870508-8503-4C42-A1EA-025DE3180525}" type="datetimeFigureOut">
              <a:rPr lang="en-US" smtClean="0"/>
              <a:pPr/>
              <a:t>4/1/2015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6B89C-E062-4B88-9625-FE6559660E2B}" type="slidenum">
              <a:rPr lang="en-US" smtClean="0"/>
              <a:pPr/>
              <a:t>‹#›</a:t>
            </a:fld>
            <a:endParaRPr lang="en-US"/>
          </a:p>
        </p:txBody>
      </p:sp>
    </p:spTree>
    <p:extLst>
      <p:ext uri="{BB962C8B-B14F-4D97-AF65-F5344CB8AC3E}">
        <p14:creationId xmlns:p14="http://schemas.microsoft.com/office/powerpoint/2010/main" val="1751487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1870508-8503-4C42-A1EA-025DE3180525}" type="datetimeFigureOut">
              <a:rPr lang="en-US" smtClean="0"/>
              <a:pPr/>
              <a:t>4/1/2015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6B89C-E062-4B88-9625-FE6559660E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59801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870508-8503-4C42-A1EA-025DE3180525}" type="datetimeFigureOut">
              <a:rPr lang="en-US" smtClean="0"/>
              <a:pPr/>
              <a:t>4/1/2015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F6B89C-E062-4B88-9625-FE6559660E2B}" type="slidenum">
              <a:rPr lang="en-US" smtClean="0"/>
              <a:pPr/>
              <a:t>‹#›</a:t>
            </a:fld>
            <a:endParaRPr lang="en-US"/>
          </a:p>
        </p:txBody>
      </p:sp>
    </p:spTree>
    <p:extLst>
      <p:ext uri="{BB962C8B-B14F-4D97-AF65-F5344CB8AC3E}">
        <p14:creationId xmlns:p14="http://schemas.microsoft.com/office/powerpoint/2010/main" val="3574417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870508-8503-4C42-A1EA-025DE3180525}" type="datetimeFigureOut">
              <a:rPr lang="en-US" smtClean="0"/>
              <a:pPr/>
              <a:t>4/1/2015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F6B89C-E062-4B88-9625-FE6559660E2B}" type="slidenum">
              <a:rPr lang="en-US" smtClean="0"/>
              <a:pPr/>
              <a:t>‹#›</a:t>
            </a:fld>
            <a:endParaRPr lang="en-US"/>
          </a:p>
        </p:txBody>
      </p:sp>
    </p:spTree>
    <p:extLst>
      <p:ext uri="{BB962C8B-B14F-4D97-AF65-F5344CB8AC3E}">
        <p14:creationId xmlns:p14="http://schemas.microsoft.com/office/powerpoint/2010/main" val="1046466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70508-8503-4C42-A1EA-025DE3180525}" type="datetimeFigureOut">
              <a:rPr lang="en-US" smtClean="0"/>
              <a:pPr/>
              <a:t>4/1/2015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F6B89C-E062-4B88-9625-FE6559660E2B}" type="slidenum">
              <a:rPr lang="en-US" smtClean="0"/>
              <a:pPr/>
              <a:t>‹#›</a:t>
            </a:fld>
            <a:endParaRPr lang="en-US"/>
          </a:p>
        </p:txBody>
      </p:sp>
    </p:spTree>
    <p:extLst>
      <p:ext uri="{BB962C8B-B14F-4D97-AF65-F5344CB8AC3E}">
        <p14:creationId xmlns:p14="http://schemas.microsoft.com/office/powerpoint/2010/main" val="4084748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51870508-8503-4C42-A1EA-025DE3180525}" type="datetimeFigureOut">
              <a:rPr lang="en-US" smtClean="0"/>
              <a:pPr/>
              <a:t>4/1/2015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72F6B89C-E062-4B88-9625-FE6559660E2B}"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152971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870508-8503-4C42-A1EA-025DE3180525}" type="datetimeFigureOut">
              <a:rPr lang="en-US" smtClean="0"/>
              <a:pPr/>
              <a:t>4/1/2015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6B89C-E062-4B88-9625-FE6559660E2B}" type="slidenum">
              <a:rPr lang="en-US" smtClean="0"/>
              <a:pPr/>
              <a:t>‹#›</a:t>
            </a:fld>
            <a:endParaRPr lang="en-US"/>
          </a:p>
        </p:txBody>
      </p:sp>
    </p:spTree>
    <p:extLst>
      <p:ext uri="{BB962C8B-B14F-4D97-AF65-F5344CB8AC3E}">
        <p14:creationId xmlns:p14="http://schemas.microsoft.com/office/powerpoint/2010/main" val="4051640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51870508-8503-4C42-A1EA-025DE3180525}" type="datetimeFigureOut">
              <a:rPr lang="en-US" smtClean="0"/>
              <a:pPr/>
              <a:t>4/1/2015</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72F6B89C-E062-4B88-9625-FE6559660E2B}" type="slidenum">
              <a:rPr lang="en-US" smtClean="0"/>
              <a:pPr/>
              <a:t>‹#›</a:t>
            </a:fld>
            <a:endParaRPr lang="en-US"/>
          </a:p>
        </p:txBody>
      </p:sp>
    </p:spTree>
    <p:extLst>
      <p:ext uri="{BB962C8B-B14F-4D97-AF65-F5344CB8AC3E}">
        <p14:creationId xmlns:p14="http://schemas.microsoft.com/office/powerpoint/2010/main" val="1231571853"/>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59" r:id="rId12"/>
    <p:sldLayoutId id="2147484260" r:id="rId13"/>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im.paige@bme.gatech.edu" TargetMode="External"/><Relationship Id="rId7"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mailto:sally.gerrish@bme.gatech.edu" TargetMode="External"/><Relationship Id="rId5" Type="http://schemas.openxmlformats.org/officeDocument/2006/relationships/hyperlink" Target="mailto:paul.fincannon@bme.gatech.edu" TargetMode="External"/><Relationship Id="rId4" Type="http://schemas.openxmlformats.org/officeDocument/2006/relationships/hyperlink" Target="mailto:kristen.laquidara@bme.gatech.ed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www.twitter.com/askabme" TargetMode="External"/><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facebook.com/pages/BMED-FUTURES-at-Georgia-Tech/655894804517970" TargetMode="External"/><Relationship Id="rId5" Type="http://schemas.openxmlformats.org/officeDocument/2006/relationships/image" Target="../media/image27.png"/><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hyperlink" Target="http://www.ischemia.com/images/heart.jpg" TargetMode="External"/><Relationship Id="rId12"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2089" y="3255526"/>
            <a:ext cx="5025711" cy="3754874"/>
          </a:xfrm>
          <a:prstGeom prst="rect">
            <a:avLst/>
          </a:prstGeom>
        </p:spPr>
        <p:txBody>
          <a:bodyPr wrap="square">
            <a:spAutoFit/>
          </a:bodyPr>
          <a:lstStyle/>
          <a:p>
            <a:pPr algn="r"/>
            <a:r>
              <a:rPr lang="en-US" sz="1400" b="1" dirty="0" smtClean="0">
                <a:solidFill>
                  <a:srgbClr val="0000FF"/>
                </a:solidFill>
              </a:rPr>
              <a:t>Kim </a:t>
            </a:r>
            <a:r>
              <a:rPr lang="en-US" sz="1400" b="1" dirty="0">
                <a:solidFill>
                  <a:srgbClr val="0000FF"/>
                </a:solidFill>
              </a:rPr>
              <a:t>Paige</a:t>
            </a:r>
          </a:p>
          <a:p>
            <a:pPr algn="r"/>
            <a:r>
              <a:rPr lang="en-US" sz="1400" dirty="0">
                <a:solidFill>
                  <a:srgbClr val="0000FF"/>
                </a:solidFill>
              </a:rPr>
              <a:t>Freshmen </a:t>
            </a:r>
            <a:r>
              <a:rPr lang="en-US" sz="1400" dirty="0" smtClean="0">
                <a:solidFill>
                  <a:srgbClr val="0000FF"/>
                </a:solidFill>
              </a:rPr>
              <a:t>Undergraduate </a:t>
            </a:r>
            <a:r>
              <a:rPr lang="en-US" sz="1400" dirty="0">
                <a:solidFill>
                  <a:srgbClr val="0000FF"/>
                </a:solidFill>
              </a:rPr>
              <a:t>Academic Advisor </a:t>
            </a:r>
          </a:p>
          <a:p>
            <a:pPr algn="r"/>
            <a:r>
              <a:rPr lang="en-US" sz="1400" dirty="0" smtClean="0">
                <a:solidFill>
                  <a:srgbClr val="0000FF"/>
                </a:solidFill>
              </a:rPr>
              <a:t>Email</a:t>
            </a:r>
            <a:r>
              <a:rPr lang="en-US" sz="1400" dirty="0">
                <a:solidFill>
                  <a:srgbClr val="0000FF"/>
                </a:solidFill>
              </a:rPr>
              <a:t>: </a:t>
            </a:r>
            <a:r>
              <a:rPr lang="en-US" sz="1400" dirty="0" smtClean="0">
                <a:solidFill>
                  <a:srgbClr val="0000FF"/>
                </a:solidFill>
                <a:hlinkClick r:id="rId3"/>
              </a:rPr>
              <a:t>kim.paige@bme.gatech.edu</a:t>
            </a:r>
            <a:r>
              <a:rPr lang="en-US" sz="1400" dirty="0">
                <a:solidFill>
                  <a:srgbClr val="0000FF"/>
                </a:solidFill>
              </a:rPr>
              <a:t/>
            </a:r>
            <a:br>
              <a:rPr lang="en-US" sz="1400" dirty="0">
                <a:solidFill>
                  <a:srgbClr val="0000FF"/>
                </a:solidFill>
              </a:rPr>
            </a:br>
            <a:endParaRPr lang="en-US" sz="1400" dirty="0" smtClean="0">
              <a:solidFill>
                <a:srgbClr val="0000FF"/>
              </a:solidFill>
            </a:endParaRPr>
          </a:p>
          <a:p>
            <a:pPr algn="r"/>
            <a:r>
              <a:rPr lang="en-US" sz="1400" b="1" dirty="0">
                <a:solidFill>
                  <a:srgbClr val="0000FF"/>
                </a:solidFill>
              </a:rPr>
              <a:t>Kristen </a:t>
            </a:r>
            <a:r>
              <a:rPr lang="en-US" sz="1400" b="1" dirty="0" err="1">
                <a:solidFill>
                  <a:srgbClr val="0000FF"/>
                </a:solidFill>
              </a:rPr>
              <a:t>Laquidara</a:t>
            </a:r>
            <a:endParaRPr lang="en-US" sz="1400" b="1" dirty="0">
              <a:solidFill>
                <a:srgbClr val="0000FF"/>
              </a:solidFill>
            </a:endParaRPr>
          </a:p>
          <a:p>
            <a:pPr algn="r"/>
            <a:r>
              <a:rPr lang="en-US" sz="1400" dirty="0">
                <a:solidFill>
                  <a:srgbClr val="0000FF"/>
                </a:solidFill>
              </a:rPr>
              <a:t>Sophomore Undergraduate Academic Advisor</a:t>
            </a:r>
          </a:p>
          <a:p>
            <a:pPr algn="r"/>
            <a:r>
              <a:rPr lang="en-US" sz="1400" dirty="0">
                <a:solidFill>
                  <a:srgbClr val="0000FF"/>
                </a:solidFill>
              </a:rPr>
              <a:t>Email: </a:t>
            </a:r>
            <a:r>
              <a:rPr lang="en-US" sz="1400" dirty="0">
                <a:solidFill>
                  <a:srgbClr val="0000FF"/>
                </a:solidFill>
                <a:hlinkClick r:id="rId4"/>
              </a:rPr>
              <a:t>kristen.laquidara@bme.gatech.edu</a:t>
            </a:r>
            <a:r>
              <a:rPr lang="en-US" sz="1400" dirty="0">
                <a:solidFill>
                  <a:srgbClr val="0000FF"/>
                </a:solidFill>
              </a:rPr>
              <a:t> </a:t>
            </a:r>
          </a:p>
          <a:p>
            <a:pPr algn="r"/>
            <a:endParaRPr lang="en-US" sz="1400" dirty="0">
              <a:solidFill>
                <a:srgbClr val="0000FF"/>
              </a:solidFill>
            </a:endParaRPr>
          </a:p>
          <a:p>
            <a:pPr algn="r"/>
            <a:r>
              <a:rPr lang="en-US" sz="1400" b="1" dirty="0" smtClean="0">
                <a:solidFill>
                  <a:srgbClr val="0000FF"/>
                </a:solidFill>
              </a:rPr>
              <a:t>Paul </a:t>
            </a:r>
            <a:r>
              <a:rPr lang="en-US" sz="1400" b="1" dirty="0" err="1">
                <a:solidFill>
                  <a:srgbClr val="0000FF"/>
                </a:solidFill>
              </a:rPr>
              <a:t>Fincannon</a:t>
            </a:r>
            <a:endParaRPr lang="en-US" sz="1400" b="1" dirty="0">
              <a:solidFill>
                <a:srgbClr val="0000FF"/>
              </a:solidFill>
            </a:endParaRPr>
          </a:p>
          <a:p>
            <a:pPr algn="r"/>
            <a:r>
              <a:rPr lang="en-US" sz="1400" dirty="0">
                <a:solidFill>
                  <a:srgbClr val="0000FF"/>
                </a:solidFill>
              </a:rPr>
              <a:t>Academic Advising Manager </a:t>
            </a:r>
          </a:p>
          <a:p>
            <a:pPr algn="r"/>
            <a:r>
              <a:rPr lang="en-US" sz="1400" dirty="0">
                <a:solidFill>
                  <a:srgbClr val="0000FF"/>
                </a:solidFill>
              </a:rPr>
              <a:t>Junior / Senior / Transfer Undergraduate Academic Advisor</a:t>
            </a:r>
          </a:p>
          <a:p>
            <a:pPr algn="r"/>
            <a:r>
              <a:rPr lang="en-US" sz="1400" dirty="0" smtClean="0">
                <a:solidFill>
                  <a:srgbClr val="0000FF"/>
                </a:solidFill>
              </a:rPr>
              <a:t>Email</a:t>
            </a:r>
            <a:r>
              <a:rPr lang="en-US" sz="1400" dirty="0">
                <a:solidFill>
                  <a:srgbClr val="0000FF"/>
                </a:solidFill>
              </a:rPr>
              <a:t>: </a:t>
            </a:r>
            <a:r>
              <a:rPr lang="en-US" sz="1400" dirty="0" smtClean="0">
                <a:solidFill>
                  <a:srgbClr val="0000FF"/>
                </a:solidFill>
                <a:hlinkClick r:id="rId5"/>
              </a:rPr>
              <a:t>paul.fincannon@bme.gatech.edu</a:t>
            </a:r>
            <a:endParaRPr lang="en-US" sz="1400" dirty="0">
              <a:solidFill>
                <a:srgbClr val="0000FF"/>
              </a:solidFill>
            </a:endParaRPr>
          </a:p>
          <a:p>
            <a:pPr algn="r"/>
            <a:endParaRPr lang="en-US" sz="1400" dirty="0">
              <a:solidFill>
                <a:srgbClr val="0000FF"/>
              </a:solidFill>
            </a:endParaRPr>
          </a:p>
          <a:p>
            <a:pPr lvl="0" algn="r"/>
            <a:r>
              <a:rPr lang="en-US" sz="1400" b="1" dirty="0">
                <a:solidFill>
                  <a:srgbClr val="0000FF"/>
                </a:solidFill>
              </a:rPr>
              <a:t>Sally </a:t>
            </a:r>
            <a:r>
              <a:rPr lang="en-US" sz="1400" b="1" dirty="0" err="1">
                <a:solidFill>
                  <a:srgbClr val="0000FF"/>
                </a:solidFill>
              </a:rPr>
              <a:t>Gerrish</a:t>
            </a:r>
            <a:endParaRPr lang="en-US" sz="1400" b="1" dirty="0">
              <a:solidFill>
                <a:srgbClr val="0000FF"/>
              </a:solidFill>
            </a:endParaRPr>
          </a:p>
          <a:p>
            <a:pPr lvl="0" algn="r"/>
            <a:r>
              <a:rPr lang="en-US" sz="1400" dirty="0">
                <a:solidFill>
                  <a:srgbClr val="0000FF"/>
                </a:solidFill>
              </a:rPr>
              <a:t>Manager- Student, Alumni and Industrial Relations</a:t>
            </a:r>
          </a:p>
          <a:p>
            <a:pPr algn="r"/>
            <a:r>
              <a:rPr lang="en-US" sz="1400" dirty="0" smtClean="0">
                <a:solidFill>
                  <a:srgbClr val="0000FF"/>
                </a:solidFill>
              </a:rPr>
              <a:t>Email</a:t>
            </a:r>
            <a:r>
              <a:rPr lang="en-US" sz="1400" dirty="0">
                <a:solidFill>
                  <a:srgbClr val="0000FF"/>
                </a:solidFill>
              </a:rPr>
              <a:t>: </a:t>
            </a:r>
            <a:r>
              <a:rPr lang="en-US" sz="1400" dirty="0" smtClean="0">
                <a:solidFill>
                  <a:srgbClr val="0000FF"/>
                </a:solidFill>
                <a:hlinkClick r:id="rId6"/>
              </a:rPr>
              <a:t>sally.gerrish@bme.gatech.edu</a:t>
            </a:r>
            <a:r>
              <a:rPr lang="en-US" sz="1400" dirty="0">
                <a:solidFill>
                  <a:srgbClr val="0000FF"/>
                </a:solidFill>
              </a:rPr>
              <a:t/>
            </a:r>
            <a:br>
              <a:rPr lang="en-US" sz="1400" dirty="0">
                <a:solidFill>
                  <a:srgbClr val="0000FF"/>
                </a:solidFill>
              </a:rPr>
            </a:br>
            <a:r>
              <a:rPr lang="en-US" sz="1400" dirty="0" smtClean="0">
                <a:solidFill>
                  <a:srgbClr val="0000FF"/>
                </a:solidFill>
              </a:rPr>
              <a:t> </a:t>
            </a:r>
            <a:endParaRPr lang="en-US" sz="1600" dirty="0">
              <a:solidFill>
                <a:srgbClr val="0000FF"/>
              </a:solidFill>
            </a:endParaRPr>
          </a:p>
        </p:txBody>
      </p:sp>
      <p:pic>
        <p:nvPicPr>
          <p:cNvPr id="9" name="Picture 2" descr="BME logo Coulter Department of Biomedical Engineer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6200"/>
            <a:ext cx="6934200" cy="68619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p:cNvSpPr txBox="1">
            <a:spLocks/>
          </p:cNvSpPr>
          <p:nvPr/>
        </p:nvSpPr>
        <p:spPr>
          <a:xfrm>
            <a:off x="-152400" y="1143000"/>
            <a:ext cx="5334000" cy="1447800"/>
          </a:xfrm>
          <a:prstGeom prst="rect">
            <a:avLst/>
          </a:prstGeom>
        </p:spPr>
        <p:txBody>
          <a:bodyPr vert="horz" lIns="91440" tIns="45720" rIns="91440" bIns="9144" rtlCol="0" anchor="b">
            <a:noAutofit/>
            <a:scene3d>
              <a:camera prst="orthographicFront"/>
              <a:lightRig rig="harsh" dir="t"/>
            </a:scene3d>
            <a:sp3d extrusionH="57150" prstMaterial="matte">
              <a:bevelT w="63500" h="12700" prst="angle"/>
              <a:contourClr>
                <a:schemeClr val="bg1">
                  <a:lumMod val="65000"/>
                </a:schemeClr>
              </a:contourClr>
            </a:sp3d>
          </a:bodyPr>
          <a:lstStyle>
            <a:lvl1pPr algn="l" defTabSz="914400" rtl="0" eaLnBrk="1" latinLnBrk="0" hangingPunct="1">
              <a:spcBef>
                <a:spcPct val="0"/>
              </a:spcBef>
              <a:buNone/>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algn="ctr"/>
            <a:r>
              <a:rPr lang="en-US" sz="3300" b="1" cap="none" dirty="0" smtClean="0">
                <a:ln/>
                <a:solidFill>
                  <a:srgbClr val="002060"/>
                </a:solidFill>
              </a:rPr>
              <a:t>Undergraduate Program in </a:t>
            </a:r>
            <a:br>
              <a:rPr lang="en-US" sz="3300" b="1" cap="none" dirty="0" smtClean="0">
                <a:ln/>
                <a:solidFill>
                  <a:srgbClr val="002060"/>
                </a:solidFill>
              </a:rPr>
            </a:br>
            <a:r>
              <a:rPr lang="en-US" sz="3300" b="1" cap="none" dirty="0" smtClean="0">
                <a:ln/>
                <a:solidFill>
                  <a:srgbClr val="002060"/>
                </a:solidFill>
              </a:rPr>
              <a:t>Biomedical Engineering</a:t>
            </a:r>
            <a:endParaRPr lang="en-US" sz="3300" b="1" cap="none" dirty="0">
              <a:ln/>
              <a:solidFill>
                <a:srgbClr val="002060"/>
              </a:solidFill>
            </a:endParaRPr>
          </a:p>
        </p:txBody>
      </p:sp>
    </p:spTree>
    <p:extLst>
      <p:ext uri="{BB962C8B-B14F-4D97-AF65-F5344CB8AC3E}">
        <p14:creationId xmlns:p14="http://schemas.microsoft.com/office/powerpoint/2010/main" val="2946066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42307596"/>
              </p:ext>
            </p:extLst>
          </p:nvPr>
        </p:nvGraphicFramePr>
        <p:xfrm>
          <a:off x="639668" y="1388477"/>
          <a:ext cx="7970932" cy="1845676"/>
        </p:xfrm>
        <a:graphic>
          <a:graphicData uri="http://schemas.openxmlformats.org/drawingml/2006/table">
            <a:tbl>
              <a:tblPr/>
              <a:tblGrid>
                <a:gridCol w="1535684"/>
                <a:gridCol w="365640"/>
                <a:gridCol w="877534"/>
                <a:gridCol w="1389428"/>
                <a:gridCol w="877534"/>
                <a:gridCol w="219385"/>
                <a:gridCol w="2705727"/>
              </a:tblGrid>
              <a:tr h="376633">
                <a:tc>
                  <a:txBody>
                    <a:bodyPr/>
                    <a:lstStyle/>
                    <a:p>
                      <a:pPr algn="l" fontAlgn="b"/>
                      <a:r>
                        <a:rPr lang="en-US" sz="1400" b="0" i="0" u="none" strike="noStrike" dirty="0">
                          <a:solidFill>
                            <a:srgbClr val="000000"/>
                          </a:solidFill>
                          <a:effectLst/>
                          <a:latin typeface="+mn-lt"/>
                        </a:rPr>
                        <a:t>BMED 4400</a:t>
                      </a:r>
                    </a:p>
                  </a:txBody>
                  <a:tcPr marL="8023" marR="8023" marT="8023"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l" fontAlgn="b"/>
                      <a:r>
                        <a:rPr lang="en-US" sz="1400" b="0" i="0" u="none" strike="noStrike" dirty="0" smtClean="0">
                          <a:solidFill>
                            <a:srgbClr val="000000"/>
                          </a:solidFill>
                          <a:effectLst/>
                          <a:latin typeface="+mn-lt"/>
                        </a:rPr>
                        <a:t> </a:t>
                      </a:r>
                      <a:r>
                        <a:rPr lang="en-US" sz="1400" b="0" i="0" u="none" strike="noStrike" dirty="0">
                          <a:solidFill>
                            <a:srgbClr val="000000"/>
                          </a:solidFill>
                          <a:effectLst/>
                          <a:latin typeface="+mn-lt"/>
                        </a:rPr>
                        <a:t>(4)</a:t>
                      </a:r>
                    </a:p>
                  </a:txBody>
                  <a:tcPr marL="8023" marR="8023" marT="8023"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1400" b="0" i="0" u="none" strike="noStrike" dirty="0">
                        <a:solidFill>
                          <a:srgbClr val="000000"/>
                        </a:solidFill>
                        <a:effectLst/>
                        <a:latin typeface="+mn-lt"/>
                      </a:endParaRPr>
                    </a:p>
                  </a:txBody>
                  <a:tcPr marL="8023" marR="8023" marT="8023"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r>
                        <a:rPr lang="en-US" sz="1400" b="0" i="0" u="none" strike="noStrike" dirty="0">
                          <a:solidFill>
                            <a:srgbClr val="000000"/>
                          </a:solidFill>
                          <a:effectLst/>
                          <a:latin typeface="+mn-lt"/>
                        </a:rPr>
                        <a:t>BMED 4752</a:t>
                      </a:r>
                    </a:p>
                  </a:txBody>
                  <a:tcPr marL="8023" marR="8023" marT="8023"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r>
                        <a:rPr lang="en-US" sz="1400" b="0" i="0" u="none" strike="noStrike" dirty="0" smtClean="0">
                          <a:solidFill>
                            <a:srgbClr val="000000"/>
                          </a:solidFill>
                          <a:effectLst/>
                          <a:latin typeface="+mn-lt"/>
                        </a:rPr>
                        <a:t> </a:t>
                      </a:r>
                      <a:r>
                        <a:rPr lang="en-US" sz="1400" b="0" i="0" u="none" strike="noStrike" dirty="0">
                          <a:solidFill>
                            <a:srgbClr val="000000"/>
                          </a:solidFill>
                          <a:effectLst/>
                          <a:latin typeface="+mn-lt"/>
                        </a:rPr>
                        <a:t>(3)</a:t>
                      </a:r>
                    </a:p>
                  </a:txBody>
                  <a:tcPr marL="8023" marR="8023" marT="8023"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mn-lt"/>
                      </a:endParaRPr>
                    </a:p>
                  </a:txBody>
                  <a:tcPr marL="8023" marR="8023" marT="8023"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r>
                        <a:rPr lang="en-US" sz="1400" b="0" i="0" u="none" strike="noStrike" dirty="0">
                          <a:solidFill>
                            <a:srgbClr val="000000"/>
                          </a:solidFill>
                          <a:effectLst/>
                          <a:latin typeface="+mn-lt"/>
                        </a:rPr>
                        <a:t>BMED 4784 </a:t>
                      </a:r>
                      <a:r>
                        <a:rPr lang="en-US" sz="1400" b="0" i="0" u="none" strike="noStrike" dirty="0" smtClean="0">
                          <a:solidFill>
                            <a:srgbClr val="000000"/>
                          </a:solidFill>
                          <a:effectLst/>
                          <a:latin typeface="+mn-lt"/>
                        </a:rPr>
                        <a:t>       (</a:t>
                      </a:r>
                      <a:r>
                        <a:rPr lang="en-US" sz="1400" b="0" i="0" u="none" strike="noStrike" dirty="0">
                          <a:solidFill>
                            <a:srgbClr val="000000"/>
                          </a:solidFill>
                          <a:effectLst/>
                          <a:latin typeface="+mn-lt"/>
                        </a:rPr>
                        <a:t>3)</a:t>
                      </a:r>
                    </a:p>
                  </a:txBody>
                  <a:tcPr marL="8023" marR="8023" marT="8023"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234097">
                <a:tc>
                  <a:txBody>
                    <a:bodyPr/>
                    <a:lstStyle/>
                    <a:p>
                      <a:pPr algn="l" fontAlgn="b"/>
                      <a:r>
                        <a:rPr lang="en-US" sz="1400" b="0" i="0" u="none" strike="noStrike" dirty="0">
                          <a:solidFill>
                            <a:srgbClr val="000000"/>
                          </a:solidFill>
                          <a:effectLst/>
                          <a:latin typeface="+mn-lt"/>
                        </a:rPr>
                        <a:t>BMED 4477</a:t>
                      </a:r>
                    </a:p>
                  </a:txBody>
                  <a:tcPr marL="8023" marR="8023" marT="802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400" b="0" i="0" u="none" strike="noStrike" dirty="0" smtClean="0">
                          <a:solidFill>
                            <a:srgbClr val="000000"/>
                          </a:solidFill>
                          <a:effectLst/>
                          <a:latin typeface="+mn-lt"/>
                        </a:rPr>
                        <a:t> </a:t>
                      </a:r>
                      <a:r>
                        <a:rPr lang="en-US" sz="1400" b="0" i="0" u="none" strike="noStrike" dirty="0">
                          <a:solidFill>
                            <a:srgbClr val="000000"/>
                          </a:solidFill>
                          <a:effectLst/>
                          <a:latin typeface="+mn-lt"/>
                        </a:rPr>
                        <a:t>(3)</a:t>
                      </a:r>
                    </a:p>
                  </a:txBody>
                  <a:tcPr marL="8023" marR="8023" marT="8023"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mn-lt"/>
                      </a:endParaRPr>
                    </a:p>
                  </a:txBody>
                  <a:tcPr marL="8023" marR="8023" marT="8023" marB="0" anchor="b">
                    <a:lnL>
                      <a:noFill/>
                    </a:lnL>
                    <a:lnR>
                      <a:noFill/>
                    </a:lnR>
                    <a:lnT>
                      <a:noFill/>
                    </a:lnT>
                    <a:lnB>
                      <a:noFill/>
                    </a:lnB>
                  </a:tcPr>
                </a:tc>
                <a:tc>
                  <a:txBody>
                    <a:bodyPr/>
                    <a:lstStyle/>
                    <a:p>
                      <a:pPr algn="l" fontAlgn="b"/>
                      <a:r>
                        <a:rPr lang="en-US" sz="1400" b="0" i="0" u="none" strike="noStrike" dirty="0">
                          <a:solidFill>
                            <a:srgbClr val="000000"/>
                          </a:solidFill>
                          <a:effectLst/>
                          <a:latin typeface="+mn-lt"/>
                        </a:rPr>
                        <a:t>BMED4757</a:t>
                      </a:r>
                    </a:p>
                  </a:txBody>
                  <a:tcPr marL="8023" marR="8023" marT="8023" marB="0" anchor="b">
                    <a:lnL>
                      <a:noFill/>
                    </a:lnL>
                    <a:lnR>
                      <a:noFill/>
                    </a:lnR>
                    <a:lnT>
                      <a:noFill/>
                    </a:lnT>
                    <a:lnB>
                      <a:noFill/>
                    </a:lnB>
                  </a:tcPr>
                </a:tc>
                <a:tc>
                  <a:txBody>
                    <a:bodyPr/>
                    <a:lstStyle/>
                    <a:p>
                      <a:pPr algn="l" fontAlgn="b"/>
                      <a:r>
                        <a:rPr lang="en-US" sz="1400" b="0" i="0" u="none" strike="noStrike" dirty="0" smtClean="0">
                          <a:solidFill>
                            <a:srgbClr val="000000"/>
                          </a:solidFill>
                          <a:effectLst/>
                          <a:latin typeface="+mn-lt"/>
                        </a:rPr>
                        <a:t> </a:t>
                      </a:r>
                      <a:r>
                        <a:rPr lang="en-US" sz="1400" b="0" i="0" u="none" strike="noStrike" dirty="0">
                          <a:solidFill>
                            <a:srgbClr val="000000"/>
                          </a:solidFill>
                          <a:effectLst/>
                          <a:latin typeface="+mn-lt"/>
                        </a:rPr>
                        <a:t>(3)</a:t>
                      </a:r>
                    </a:p>
                  </a:txBody>
                  <a:tcPr marL="8023" marR="8023" marT="8023"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mn-lt"/>
                      </a:endParaRPr>
                    </a:p>
                  </a:txBody>
                  <a:tcPr marL="8023" marR="8023" marT="8023" marB="0" anchor="b">
                    <a:lnL>
                      <a:noFill/>
                    </a:lnL>
                    <a:lnR>
                      <a:noFill/>
                    </a:lnR>
                    <a:lnT>
                      <a:noFill/>
                    </a:lnT>
                    <a:lnB>
                      <a:noFill/>
                    </a:lnB>
                  </a:tcPr>
                </a:tc>
                <a:tc>
                  <a:txBody>
                    <a:bodyPr/>
                    <a:lstStyle/>
                    <a:p>
                      <a:pPr algn="l" fontAlgn="b"/>
                      <a:r>
                        <a:rPr lang="en-US" sz="1400" b="0" i="0" u="none" strike="noStrike" dirty="0">
                          <a:solidFill>
                            <a:srgbClr val="000000"/>
                          </a:solidFill>
                          <a:effectLst/>
                          <a:latin typeface="+mn-lt"/>
                        </a:rPr>
                        <a:t>ECE 3710 </a:t>
                      </a:r>
                      <a:r>
                        <a:rPr lang="en-US" sz="1400" b="0" i="0" u="none" strike="noStrike" dirty="0" smtClean="0">
                          <a:solidFill>
                            <a:srgbClr val="000000"/>
                          </a:solidFill>
                          <a:effectLst/>
                          <a:latin typeface="+mn-lt"/>
                        </a:rPr>
                        <a:t>           (</a:t>
                      </a:r>
                      <a:r>
                        <a:rPr lang="en-US" sz="1400" b="0" i="0" u="none" strike="noStrike" dirty="0">
                          <a:solidFill>
                            <a:srgbClr val="000000"/>
                          </a:solidFill>
                          <a:effectLst/>
                          <a:latin typeface="+mn-lt"/>
                        </a:rPr>
                        <a:t>3)</a:t>
                      </a:r>
                    </a:p>
                  </a:txBody>
                  <a:tcPr marL="8023" marR="8023" marT="8023" marB="0" anchor="b">
                    <a:lnL>
                      <a:noFill/>
                    </a:lnL>
                    <a:lnR w="12700" cap="flat" cmpd="sng" algn="ctr">
                      <a:solidFill>
                        <a:schemeClr val="tx1"/>
                      </a:solidFill>
                      <a:prstDash val="solid"/>
                      <a:round/>
                      <a:headEnd type="none" w="med" len="med"/>
                      <a:tailEnd type="none" w="med" len="med"/>
                    </a:lnR>
                    <a:lnT>
                      <a:noFill/>
                    </a:lnT>
                    <a:lnB>
                      <a:noFill/>
                    </a:lnB>
                  </a:tcPr>
                </a:tc>
              </a:tr>
              <a:tr h="234097">
                <a:tc>
                  <a:txBody>
                    <a:bodyPr/>
                    <a:lstStyle/>
                    <a:p>
                      <a:pPr algn="l" fontAlgn="b"/>
                      <a:r>
                        <a:rPr lang="en-US" sz="1400" b="0" i="0" u="none" strike="noStrike" dirty="0">
                          <a:solidFill>
                            <a:srgbClr val="000000"/>
                          </a:solidFill>
                          <a:effectLst/>
                          <a:latin typeface="+mn-lt"/>
                        </a:rPr>
                        <a:t>BMED 4500</a:t>
                      </a:r>
                    </a:p>
                  </a:txBody>
                  <a:tcPr marL="8023" marR="8023" marT="802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400" b="0" i="0" u="none" strike="noStrike" dirty="0" smtClean="0">
                          <a:solidFill>
                            <a:srgbClr val="000000"/>
                          </a:solidFill>
                          <a:effectLst/>
                          <a:latin typeface="+mn-lt"/>
                        </a:rPr>
                        <a:t> </a:t>
                      </a:r>
                      <a:r>
                        <a:rPr lang="en-US" sz="1400" b="0" i="0" u="none" strike="noStrike" dirty="0">
                          <a:solidFill>
                            <a:srgbClr val="000000"/>
                          </a:solidFill>
                          <a:effectLst/>
                          <a:latin typeface="+mn-lt"/>
                        </a:rPr>
                        <a:t>(3)</a:t>
                      </a:r>
                    </a:p>
                  </a:txBody>
                  <a:tcPr marL="8023" marR="8023" marT="8023" marB="0" anchor="b">
                    <a:lnL>
                      <a:noFill/>
                    </a:lnL>
                    <a:lnR>
                      <a:noFill/>
                    </a:lnR>
                    <a:lnT>
                      <a:noFill/>
                    </a:lnT>
                    <a:lnB>
                      <a:noFill/>
                    </a:lnB>
                  </a:tcPr>
                </a:tc>
                <a:tc>
                  <a:txBody>
                    <a:bodyPr/>
                    <a:lstStyle/>
                    <a:p>
                      <a:pPr algn="l" fontAlgn="b"/>
                      <a:endParaRPr lang="en-US" sz="1400" b="0" i="0" u="none" strike="noStrike">
                        <a:solidFill>
                          <a:srgbClr val="000000"/>
                        </a:solidFill>
                        <a:effectLst/>
                        <a:latin typeface="+mn-lt"/>
                      </a:endParaRPr>
                    </a:p>
                  </a:txBody>
                  <a:tcPr marL="8023" marR="8023" marT="8023" marB="0" anchor="b">
                    <a:lnL>
                      <a:noFill/>
                    </a:lnL>
                    <a:lnR>
                      <a:noFill/>
                    </a:lnR>
                    <a:lnT>
                      <a:noFill/>
                    </a:lnT>
                    <a:lnB>
                      <a:noFill/>
                    </a:lnB>
                  </a:tcPr>
                </a:tc>
                <a:tc>
                  <a:txBody>
                    <a:bodyPr/>
                    <a:lstStyle/>
                    <a:p>
                      <a:pPr algn="l" fontAlgn="b"/>
                      <a:r>
                        <a:rPr lang="en-US" sz="1400" b="0" i="0" u="none" strike="noStrike" dirty="0">
                          <a:solidFill>
                            <a:srgbClr val="000000"/>
                          </a:solidFill>
                          <a:effectLst/>
                          <a:latin typeface="+mn-lt"/>
                        </a:rPr>
                        <a:t>BMED 4758</a:t>
                      </a:r>
                    </a:p>
                  </a:txBody>
                  <a:tcPr marL="8023" marR="8023" marT="8023" marB="0" anchor="b">
                    <a:lnL>
                      <a:noFill/>
                    </a:lnL>
                    <a:lnR>
                      <a:noFill/>
                    </a:lnR>
                    <a:lnT>
                      <a:noFill/>
                    </a:lnT>
                    <a:lnB>
                      <a:noFill/>
                    </a:lnB>
                  </a:tcPr>
                </a:tc>
                <a:tc>
                  <a:txBody>
                    <a:bodyPr/>
                    <a:lstStyle/>
                    <a:p>
                      <a:pPr algn="l" fontAlgn="b"/>
                      <a:r>
                        <a:rPr lang="en-US" sz="1400" b="0" i="0" u="none" strike="noStrike" dirty="0" smtClean="0">
                          <a:solidFill>
                            <a:srgbClr val="000000"/>
                          </a:solidFill>
                          <a:effectLst/>
                          <a:latin typeface="+mn-lt"/>
                        </a:rPr>
                        <a:t> </a:t>
                      </a:r>
                      <a:r>
                        <a:rPr lang="en-US" sz="1400" b="0" i="0" u="none" strike="noStrike" dirty="0">
                          <a:solidFill>
                            <a:srgbClr val="000000"/>
                          </a:solidFill>
                          <a:effectLst/>
                          <a:latin typeface="+mn-lt"/>
                        </a:rPr>
                        <a:t>(3)</a:t>
                      </a:r>
                    </a:p>
                  </a:txBody>
                  <a:tcPr marL="8023" marR="8023" marT="8023"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mn-lt"/>
                      </a:endParaRPr>
                    </a:p>
                  </a:txBody>
                  <a:tcPr marL="8023" marR="8023" marT="8023" marB="0" anchor="b">
                    <a:lnL>
                      <a:noFill/>
                    </a:lnL>
                    <a:lnR>
                      <a:noFill/>
                    </a:lnR>
                    <a:lnT>
                      <a:noFill/>
                    </a:lnT>
                    <a:lnB>
                      <a:noFill/>
                    </a:lnB>
                  </a:tcPr>
                </a:tc>
                <a:tc>
                  <a:txBody>
                    <a:bodyPr/>
                    <a:lstStyle/>
                    <a:p>
                      <a:pPr algn="l" fontAlgn="b"/>
                      <a:r>
                        <a:rPr lang="en-US" sz="1400" b="0" i="0" u="none" strike="noStrike" dirty="0">
                          <a:solidFill>
                            <a:srgbClr val="000000"/>
                          </a:solidFill>
                          <a:effectLst/>
                          <a:latin typeface="+mn-lt"/>
                        </a:rPr>
                        <a:t>ECE 3741 </a:t>
                      </a:r>
                      <a:r>
                        <a:rPr lang="en-US" sz="1400" b="0" i="0" u="none" strike="noStrike" dirty="0" smtClean="0">
                          <a:solidFill>
                            <a:srgbClr val="000000"/>
                          </a:solidFill>
                          <a:effectLst/>
                          <a:latin typeface="+mn-lt"/>
                        </a:rPr>
                        <a:t>           (</a:t>
                      </a:r>
                      <a:r>
                        <a:rPr lang="en-US" sz="1400" b="0" i="0" u="none" strike="noStrike" dirty="0">
                          <a:solidFill>
                            <a:srgbClr val="000000"/>
                          </a:solidFill>
                          <a:effectLst/>
                          <a:latin typeface="+mn-lt"/>
                        </a:rPr>
                        <a:t>3)</a:t>
                      </a:r>
                    </a:p>
                  </a:txBody>
                  <a:tcPr marL="8023" marR="8023" marT="8023" marB="0" anchor="b">
                    <a:lnL>
                      <a:noFill/>
                    </a:lnL>
                    <a:lnR w="12700" cap="flat" cmpd="sng" algn="ctr">
                      <a:solidFill>
                        <a:schemeClr val="tx1"/>
                      </a:solidFill>
                      <a:prstDash val="solid"/>
                      <a:round/>
                      <a:headEnd type="none" w="med" len="med"/>
                      <a:tailEnd type="none" w="med" len="med"/>
                    </a:lnR>
                    <a:lnT>
                      <a:noFill/>
                    </a:lnT>
                    <a:lnB>
                      <a:noFill/>
                    </a:lnB>
                  </a:tcPr>
                </a:tc>
              </a:tr>
              <a:tr h="234097">
                <a:tc>
                  <a:txBody>
                    <a:bodyPr/>
                    <a:lstStyle/>
                    <a:p>
                      <a:pPr algn="l" fontAlgn="b"/>
                      <a:r>
                        <a:rPr lang="en-US" sz="1400" b="0" i="0" u="none" strike="noStrike">
                          <a:solidFill>
                            <a:srgbClr val="000000"/>
                          </a:solidFill>
                          <a:effectLst/>
                          <a:latin typeface="+mn-lt"/>
                        </a:rPr>
                        <a:t>BMED 4603</a:t>
                      </a:r>
                    </a:p>
                  </a:txBody>
                  <a:tcPr marL="8023" marR="8023" marT="802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400" b="0" i="0" u="none" strike="noStrike" dirty="0" smtClean="0">
                          <a:solidFill>
                            <a:srgbClr val="000000"/>
                          </a:solidFill>
                          <a:effectLst/>
                          <a:latin typeface="+mn-lt"/>
                        </a:rPr>
                        <a:t> </a:t>
                      </a:r>
                      <a:r>
                        <a:rPr lang="en-US" sz="1400" b="0" i="0" u="none" strike="noStrike" dirty="0">
                          <a:solidFill>
                            <a:srgbClr val="000000"/>
                          </a:solidFill>
                          <a:effectLst/>
                          <a:latin typeface="+mn-lt"/>
                        </a:rPr>
                        <a:t>(3)</a:t>
                      </a:r>
                    </a:p>
                  </a:txBody>
                  <a:tcPr marL="8023" marR="8023" marT="8023" marB="0" anchor="b">
                    <a:lnL>
                      <a:noFill/>
                    </a:lnL>
                    <a:lnR>
                      <a:noFill/>
                    </a:lnR>
                    <a:lnT>
                      <a:noFill/>
                    </a:lnT>
                    <a:lnB>
                      <a:noFill/>
                    </a:lnB>
                  </a:tcPr>
                </a:tc>
                <a:tc>
                  <a:txBody>
                    <a:bodyPr/>
                    <a:lstStyle/>
                    <a:p>
                      <a:pPr algn="l" fontAlgn="b"/>
                      <a:endParaRPr lang="en-US" sz="1400" b="0" i="0" u="none" strike="noStrike">
                        <a:solidFill>
                          <a:srgbClr val="000000"/>
                        </a:solidFill>
                        <a:effectLst/>
                        <a:latin typeface="+mn-lt"/>
                      </a:endParaRPr>
                    </a:p>
                  </a:txBody>
                  <a:tcPr marL="8023" marR="8023" marT="8023" marB="0" anchor="b">
                    <a:lnL>
                      <a:noFill/>
                    </a:lnL>
                    <a:lnR>
                      <a:noFill/>
                    </a:lnR>
                    <a:lnT>
                      <a:noFill/>
                    </a:lnT>
                    <a:lnB>
                      <a:noFill/>
                    </a:lnB>
                  </a:tcPr>
                </a:tc>
                <a:tc>
                  <a:txBody>
                    <a:bodyPr/>
                    <a:lstStyle/>
                    <a:p>
                      <a:pPr algn="l" fontAlgn="b"/>
                      <a:r>
                        <a:rPr lang="en-US" sz="1400" b="0" i="0" u="none" strike="noStrike" dirty="0">
                          <a:solidFill>
                            <a:srgbClr val="000000"/>
                          </a:solidFill>
                          <a:effectLst/>
                          <a:latin typeface="+mn-lt"/>
                        </a:rPr>
                        <a:t>BMED 4765</a:t>
                      </a:r>
                    </a:p>
                  </a:txBody>
                  <a:tcPr marL="8023" marR="8023" marT="8023" marB="0" anchor="b">
                    <a:lnL>
                      <a:noFill/>
                    </a:lnL>
                    <a:lnR>
                      <a:noFill/>
                    </a:lnR>
                    <a:lnT>
                      <a:noFill/>
                    </a:lnT>
                    <a:lnB>
                      <a:noFill/>
                    </a:lnB>
                  </a:tcPr>
                </a:tc>
                <a:tc>
                  <a:txBody>
                    <a:bodyPr/>
                    <a:lstStyle/>
                    <a:p>
                      <a:pPr algn="l" fontAlgn="b"/>
                      <a:r>
                        <a:rPr lang="en-US" sz="1400" b="0" i="0" u="none" strike="noStrike" dirty="0" smtClean="0">
                          <a:solidFill>
                            <a:srgbClr val="000000"/>
                          </a:solidFill>
                          <a:effectLst/>
                          <a:latin typeface="+mn-lt"/>
                        </a:rPr>
                        <a:t> </a:t>
                      </a:r>
                      <a:r>
                        <a:rPr lang="en-US" sz="1400" b="0" i="0" u="none" strike="noStrike" dirty="0">
                          <a:solidFill>
                            <a:srgbClr val="000000"/>
                          </a:solidFill>
                          <a:effectLst/>
                          <a:latin typeface="+mn-lt"/>
                        </a:rPr>
                        <a:t>(3)</a:t>
                      </a:r>
                    </a:p>
                  </a:txBody>
                  <a:tcPr marL="8023" marR="8023" marT="8023" marB="0" anchor="b">
                    <a:lnL>
                      <a:noFill/>
                    </a:lnL>
                    <a:lnR>
                      <a:noFill/>
                    </a:lnR>
                    <a:lnT>
                      <a:noFill/>
                    </a:lnT>
                    <a:lnB>
                      <a:noFill/>
                    </a:lnB>
                  </a:tcPr>
                </a:tc>
                <a:tc>
                  <a:txBody>
                    <a:bodyPr/>
                    <a:lstStyle/>
                    <a:p>
                      <a:pPr algn="l" fontAlgn="b"/>
                      <a:endParaRPr lang="en-US" sz="1400" b="0" i="0" u="none" strike="noStrike">
                        <a:solidFill>
                          <a:srgbClr val="000000"/>
                        </a:solidFill>
                        <a:effectLst/>
                        <a:latin typeface="+mn-lt"/>
                      </a:endParaRPr>
                    </a:p>
                  </a:txBody>
                  <a:tcPr marL="8023" marR="8023" marT="8023" marB="0" anchor="b">
                    <a:lnL>
                      <a:noFill/>
                    </a:lnL>
                    <a:lnR>
                      <a:noFill/>
                    </a:lnR>
                    <a:lnT>
                      <a:noFill/>
                    </a:lnT>
                    <a:lnB>
                      <a:noFill/>
                    </a:lnB>
                  </a:tcPr>
                </a:tc>
                <a:tc>
                  <a:txBody>
                    <a:bodyPr/>
                    <a:lstStyle/>
                    <a:p>
                      <a:pPr algn="l" fontAlgn="b"/>
                      <a:r>
                        <a:rPr lang="en-US" sz="1400" b="0" i="0" u="none" strike="noStrike" dirty="0">
                          <a:solidFill>
                            <a:srgbClr val="000000"/>
                          </a:solidFill>
                          <a:effectLst/>
                          <a:latin typeface="+mn-lt"/>
                        </a:rPr>
                        <a:t>ECE 2025/2026 </a:t>
                      </a:r>
                      <a:r>
                        <a:rPr lang="en-US" sz="1400" b="0" i="0" u="none" strike="noStrike" dirty="0" smtClean="0">
                          <a:solidFill>
                            <a:srgbClr val="000000"/>
                          </a:solidFill>
                          <a:effectLst/>
                          <a:latin typeface="+mn-lt"/>
                        </a:rPr>
                        <a:t> (</a:t>
                      </a:r>
                      <a:r>
                        <a:rPr lang="en-US" sz="1400" b="0" i="0" u="none" strike="noStrike" dirty="0">
                          <a:solidFill>
                            <a:srgbClr val="000000"/>
                          </a:solidFill>
                          <a:effectLst/>
                          <a:latin typeface="+mn-lt"/>
                        </a:rPr>
                        <a:t>3)</a:t>
                      </a:r>
                    </a:p>
                  </a:txBody>
                  <a:tcPr marL="8023" marR="8023" marT="8023" marB="0" anchor="b">
                    <a:lnL>
                      <a:noFill/>
                    </a:lnL>
                    <a:lnR w="12700" cap="flat" cmpd="sng" algn="ctr">
                      <a:solidFill>
                        <a:schemeClr val="tx1"/>
                      </a:solidFill>
                      <a:prstDash val="solid"/>
                      <a:round/>
                      <a:headEnd type="none" w="med" len="med"/>
                      <a:tailEnd type="none" w="med" len="med"/>
                    </a:lnR>
                    <a:lnT>
                      <a:noFill/>
                    </a:lnT>
                    <a:lnB>
                      <a:noFill/>
                    </a:lnB>
                  </a:tcPr>
                </a:tc>
              </a:tr>
              <a:tr h="234097">
                <a:tc>
                  <a:txBody>
                    <a:bodyPr/>
                    <a:lstStyle/>
                    <a:p>
                      <a:pPr algn="l" fontAlgn="b"/>
                      <a:r>
                        <a:rPr lang="en-US" sz="1400" b="0" i="0" u="none" strike="noStrike">
                          <a:solidFill>
                            <a:srgbClr val="000000"/>
                          </a:solidFill>
                          <a:effectLst/>
                          <a:latin typeface="+mn-lt"/>
                        </a:rPr>
                        <a:t>BMED 4750</a:t>
                      </a:r>
                    </a:p>
                  </a:txBody>
                  <a:tcPr marL="8023" marR="8023" marT="802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400" b="0" i="0" u="none" strike="noStrike" dirty="0" smtClean="0">
                          <a:solidFill>
                            <a:srgbClr val="000000"/>
                          </a:solidFill>
                          <a:effectLst/>
                          <a:latin typeface="+mn-lt"/>
                        </a:rPr>
                        <a:t> (</a:t>
                      </a:r>
                      <a:r>
                        <a:rPr lang="en-US" sz="1400" b="0" i="0" u="none" strike="noStrike" dirty="0">
                          <a:solidFill>
                            <a:srgbClr val="000000"/>
                          </a:solidFill>
                          <a:effectLst/>
                          <a:latin typeface="+mn-lt"/>
                        </a:rPr>
                        <a:t>3)</a:t>
                      </a:r>
                    </a:p>
                  </a:txBody>
                  <a:tcPr marL="8023" marR="8023" marT="8023"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mn-lt"/>
                      </a:endParaRPr>
                    </a:p>
                  </a:txBody>
                  <a:tcPr marL="8023" marR="8023" marT="8023" marB="0" anchor="b">
                    <a:lnL>
                      <a:noFill/>
                    </a:lnL>
                    <a:lnR>
                      <a:noFill/>
                    </a:lnR>
                    <a:lnT>
                      <a:noFill/>
                    </a:lnT>
                    <a:lnB>
                      <a:noFill/>
                    </a:lnB>
                  </a:tcPr>
                </a:tc>
                <a:tc>
                  <a:txBody>
                    <a:bodyPr/>
                    <a:lstStyle/>
                    <a:p>
                      <a:pPr algn="l" fontAlgn="b"/>
                      <a:r>
                        <a:rPr lang="en-US" sz="1400" b="0" i="0" u="none" strike="noStrike" dirty="0">
                          <a:solidFill>
                            <a:srgbClr val="000000"/>
                          </a:solidFill>
                          <a:effectLst/>
                          <a:latin typeface="+mn-lt"/>
                        </a:rPr>
                        <a:t>BMED 4781</a:t>
                      </a:r>
                    </a:p>
                  </a:txBody>
                  <a:tcPr marL="8023" marR="8023" marT="8023" marB="0" anchor="b">
                    <a:lnL>
                      <a:noFill/>
                    </a:lnL>
                    <a:lnR>
                      <a:noFill/>
                    </a:lnR>
                    <a:lnT>
                      <a:noFill/>
                    </a:lnT>
                    <a:lnB>
                      <a:noFill/>
                    </a:lnB>
                  </a:tcPr>
                </a:tc>
                <a:tc>
                  <a:txBody>
                    <a:bodyPr/>
                    <a:lstStyle/>
                    <a:p>
                      <a:pPr algn="l" fontAlgn="b"/>
                      <a:r>
                        <a:rPr lang="en-US" sz="1400" b="0" i="0" u="none" strike="noStrike" dirty="0" smtClean="0">
                          <a:solidFill>
                            <a:srgbClr val="000000"/>
                          </a:solidFill>
                          <a:effectLst/>
                          <a:latin typeface="+mn-lt"/>
                        </a:rPr>
                        <a:t> </a:t>
                      </a:r>
                      <a:r>
                        <a:rPr lang="en-US" sz="1400" b="0" i="0" u="none" strike="noStrike" dirty="0">
                          <a:solidFill>
                            <a:srgbClr val="000000"/>
                          </a:solidFill>
                          <a:effectLst/>
                          <a:latin typeface="+mn-lt"/>
                        </a:rPr>
                        <a:t>(3)</a:t>
                      </a:r>
                    </a:p>
                  </a:txBody>
                  <a:tcPr marL="8023" marR="8023" marT="8023"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mn-lt"/>
                      </a:endParaRPr>
                    </a:p>
                  </a:txBody>
                  <a:tcPr marL="8023" marR="8023" marT="8023" marB="0" anchor="b">
                    <a:lnL>
                      <a:noFill/>
                    </a:lnL>
                    <a:lnR>
                      <a:noFill/>
                    </a:lnR>
                    <a:lnT>
                      <a:noFill/>
                    </a:lnT>
                    <a:lnB>
                      <a:noFill/>
                    </a:lnB>
                  </a:tcPr>
                </a:tc>
                <a:tc>
                  <a:txBody>
                    <a:bodyPr/>
                    <a:lstStyle/>
                    <a:p>
                      <a:pPr algn="l" fontAlgn="b"/>
                      <a:r>
                        <a:rPr lang="en-US" sz="1400" b="0" i="0" u="none" strike="noStrike" dirty="0">
                          <a:solidFill>
                            <a:srgbClr val="000000"/>
                          </a:solidFill>
                          <a:effectLst/>
                          <a:latin typeface="+mn-lt"/>
                        </a:rPr>
                        <a:t>*____________ </a:t>
                      </a:r>
                      <a:r>
                        <a:rPr lang="en-US" sz="1400" b="0" i="0" u="none" strike="noStrike" dirty="0" smtClean="0">
                          <a:solidFill>
                            <a:srgbClr val="000000"/>
                          </a:solidFill>
                          <a:effectLst/>
                          <a:latin typeface="+mn-lt"/>
                        </a:rPr>
                        <a:t>   (_)</a:t>
                      </a:r>
                      <a:endParaRPr lang="en-US" sz="1400" b="0" i="0" u="none" strike="noStrike" dirty="0">
                        <a:solidFill>
                          <a:srgbClr val="000000"/>
                        </a:solidFill>
                        <a:effectLst/>
                        <a:latin typeface="+mn-lt"/>
                      </a:endParaRPr>
                    </a:p>
                  </a:txBody>
                  <a:tcPr marL="8023" marR="8023" marT="8023" marB="0" anchor="b">
                    <a:lnL>
                      <a:noFill/>
                    </a:lnL>
                    <a:lnR w="12700" cap="flat" cmpd="sng" algn="ctr">
                      <a:solidFill>
                        <a:schemeClr val="tx1"/>
                      </a:solidFill>
                      <a:prstDash val="solid"/>
                      <a:round/>
                      <a:headEnd type="none" w="med" len="med"/>
                      <a:tailEnd type="none" w="med" len="med"/>
                    </a:lnR>
                    <a:lnT>
                      <a:noFill/>
                    </a:lnT>
                    <a:lnB>
                      <a:noFill/>
                    </a:lnB>
                  </a:tcPr>
                </a:tc>
              </a:tr>
              <a:tr h="234097">
                <a:tc>
                  <a:txBody>
                    <a:bodyPr/>
                    <a:lstStyle/>
                    <a:p>
                      <a:pPr algn="l" fontAlgn="b"/>
                      <a:r>
                        <a:rPr lang="en-US" sz="1400" b="0" i="0" u="none" strike="noStrike">
                          <a:solidFill>
                            <a:srgbClr val="000000"/>
                          </a:solidFill>
                          <a:effectLst/>
                          <a:latin typeface="+mn-lt"/>
                        </a:rPr>
                        <a:t>BMED 4751</a:t>
                      </a:r>
                    </a:p>
                  </a:txBody>
                  <a:tcPr marL="8023" marR="8023" marT="802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400" b="0" i="0" u="none" strike="noStrike" dirty="0" smtClean="0">
                          <a:solidFill>
                            <a:srgbClr val="000000"/>
                          </a:solidFill>
                          <a:effectLst/>
                          <a:latin typeface="+mn-lt"/>
                        </a:rPr>
                        <a:t> </a:t>
                      </a:r>
                      <a:r>
                        <a:rPr lang="en-US" sz="1400" b="0" i="0" u="none" strike="noStrike" dirty="0">
                          <a:solidFill>
                            <a:srgbClr val="000000"/>
                          </a:solidFill>
                          <a:effectLst/>
                          <a:latin typeface="+mn-lt"/>
                        </a:rPr>
                        <a:t>(3)</a:t>
                      </a:r>
                    </a:p>
                  </a:txBody>
                  <a:tcPr marL="8023" marR="8023" marT="8023" marB="0" anchor="b">
                    <a:lnL>
                      <a:noFill/>
                    </a:lnL>
                    <a:lnR>
                      <a:noFill/>
                    </a:lnR>
                    <a:lnT>
                      <a:noFill/>
                    </a:lnT>
                    <a:lnB>
                      <a:noFill/>
                    </a:lnB>
                  </a:tcPr>
                </a:tc>
                <a:tc>
                  <a:txBody>
                    <a:bodyPr/>
                    <a:lstStyle/>
                    <a:p>
                      <a:pPr algn="l" fontAlgn="b"/>
                      <a:endParaRPr lang="en-US" sz="1400" b="0" i="0" u="none" strike="noStrike">
                        <a:solidFill>
                          <a:srgbClr val="000000"/>
                        </a:solidFill>
                        <a:effectLst/>
                        <a:latin typeface="+mn-lt"/>
                      </a:endParaRPr>
                    </a:p>
                  </a:txBody>
                  <a:tcPr marL="8023" marR="8023" marT="8023" marB="0" anchor="b">
                    <a:lnL>
                      <a:noFill/>
                    </a:lnL>
                    <a:lnR>
                      <a:noFill/>
                    </a:lnR>
                    <a:lnT>
                      <a:noFill/>
                    </a:lnT>
                    <a:lnB>
                      <a:noFill/>
                    </a:lnB>
                  </a:tcPr>
                </a:tc>
                <a:tc>
                  <a:txBody>
                    <a:bodyPr/>
                    <a:lstStyle/>
                    <a:p>
                      <a:pPr algn="l" fontAlgn="b"/>
                      <a:r>
                        <a:rPr lang="en-US" sz="1400" b="0" i="0" u="none" strike="noStrike" dirty="0">
                          <a:solidFill>
                            <a:srgbClr val="000000"/>
                          </a:solidFill>
                          <a:effectLst/>
                          <a:latin typeface="+mn-lt"/>
                        </a:rPr>
                        <a:t>BMED 4783</a:t>
                      </a:r>
                    </a:p>
                  </a:txBody>
                  <a:tcPr marL="8023" marR="8023" marT="8023" marB="0" anchor="b">
                    <a:lnL>
                      <a:noFill/>
                    </a:lnL>
                    <a:lnR>
                      <a:noFill/>
                    </a:lnR>
                    <a:lnT>
                      <a:noFill/>
                    </a:lnT>
                    <a:lnB>
                      <a:noFill/>
                    </a:lnB>
                  </a:tcPr>
                </a:tc>
                <a:tc>
                  <a:txBody>
                    <a:bodyPr/>
                    <a:lstStyle/>
                    <a:p>
                      <a:pPr algn="l" fontAlgn="b"/>
                      <a:r>
                        <a:rPr lang="en-US" sz="1400" b="0" i="0" u="none" strike="noStrike" dirty="0" smtClean="0">
                          <a:solidFill>
                            <a:srgbClr val="000000"/>
                          </a:solidFill>
                          <a:effectLst/>
                          <a:latin typeface="+mn-lt"/>
                        </a:rPr>
                        <a:t> </a:t>
                      </a:r>
                      <a:r>
                        <a:rPr lang="en-US" sz="1400" b="0" i="0" u="none" strike="noStrike" dirty="0">
                          <a:solidFill>
                            <a:srgbClr val="000000"/>
                          </a:solidFill>
                          <a:effectLst/>
                          <a:latin typeface="+mn-lt"/>
                        </a:rPr>
                        <a:t>(3)</a:t>
                      </a:r>
                    </a:p>
                  </a:txBody>
                  <a:tcPr marL="8023" marR="8023" marT="8023" marB="0" anchor="b">
                    <a:lnL>
                      <a:noFill/>
                    </a:lnL>
                    <a:lnR>
                      <a:noFill/>
                    </a:lnR>
                    <a:lnT>
                      <a:noFill/>
                    </a:lnT>
                    <a:lnB>
                      <a:noFill/>
                    </a:lnB>
                  </a:tcPr>
                </a:tc>
                <a:tc>
                  <a:txBody>
                    <a:bodyPr/>
                    <a:lstStyle/>
                    <a:p>
                      <a:pPr algn="l" fontAlgn="b"/>
                      <a:endParaRPr lang="en-US" sz="1400" b="0" i="0" u="none" strike="noStrike">
                        <a:solidFill>
                          <a:srgbClr val="000000"/>
                        </a:solidFill>
                        <a:effectLst/>
                        <a:latin typeface="+mn-lt"/>
                      </a:endParaRPr>
                    </a:p>
                  </a:txBody>
                  <a:tcPr marL="8023" marR="8023" marT="8023" marB="0" anchor="b">
                    <a:lnL>
                      <a:noFill/>
                    </a:lnL>
                    <a:lnR>
                      <a:noFill/>
                    </a:lnR>
                    <a:lnT>
                      <a:noFill/>
                    </a:lnT>
                    <a:lnB>
                      <a:noFill/>
                    </a:lnB>
                  </a:tcPr>
                </a:tc>
                <a:tc>
                  <a:txBody>
                    <a:bodyPr/>
                    <a:lstStyle/>
                    <a:p>
                      <a:pPr algn="l" fontAlgn="b"/>
                      <a:r>
                        <a:rPr lang="en-US" sz="1400" b="0" i="0" u="none" strike="noStrike" dirty="0">
                          <a:solidFill>
                            <a:srgbClr val="000000"/>
                          </a:solidFill>
                          <a:effectLst/>
                          <a:latin typeface="+mn-lt"/>
                        </a:rPr>
                        <a:t>*____________ </a:t>
                      </a:r>
                      <a:r>
                        <a:rPr lang="en-US" sz="1400" b="0" i="0" u="none" strike="noStrike" dirty="0" smtClean="0">
                          <a:solidFill>
                            <a:srgbClr val="000000"/>
                          </a:solidFill>
                          <a:effectLst/>
                          <a:latin typeface="+mn-lt"/>
                        </a:rPr>
                        <a:t>   (_)</a:t>
                      </a:r>
                      <a:endParaRPr lang="en-US" sz="1400" b="0" i="0" u="none" strike="noStrike" dirty="0">
                        <a:solidFill>
                          <a:srgbClr val="000000"/>
                        </a:solidFill>
                        <a:effectLst/>
                        <a:latin typeface="+mn-lt"/>
                      </a:endParaRPr>
                    </a:p>
                  </a:txBody>
                  <a:tcPr marL="8023" marR="8023" marT="8023" marB="0" anchor="b">
                    <a:lnL>
                      <a:noFill/>
                    </a:lnL>
                    <a:lnR w="12700" cap="flat" cmpd="sng" algn="ctr">
                      <a:solidFill>
                        <a:schemeClr val="tx1"/>
                      </a:solidFill>
                      <a:prstDash val="solid"/>
                      <a:round/>
                      <a:headEnd type="none" w="med" len="med"/>
                      <a:tailEnd type="none" w="med" len="med"/>
                    </a:lnR>
                    <a:lnT>
                      <a:noFill/>
                    </a:lnT>
                    <a:lnB>
                      <a:noFill/>
                    </a:lnB>
                  </a:tcPr>
                </a:tc>
              </a:tr>
              <a:tr h="298558">
                <a:tc gridSpan="7">
                  <a:txBody>
                    <a:bodyPr/>
                    <a:lstStyle/>
                    <a:p>
                      <a:pPr algn="ctr" fontAlgn="b"/>
                      <a:endParaRPr lang="en-US" sz="1800" b="0" i="1" u="none" strike="noStrike" dirty="0" smtClean="0">
                        <a:solidFill>
                          <a:srgbClr val="FF0000"/>
                        </a:solidFill>
                        <a:effectLst/>
                        <a:latin typeface="+mn-lt"/>
                      </a:endParaRPr>
                    </a:p>
                  </a:txBody>
                  <a:tcPr marL="8023" marR="8023" marT="80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1800" b="1" i="0" u="none" strike="noStrike" dirty="0">
                        <a:solidFill>
                          <a:srgbClr val="000000"/>
                        </a:solidFill>
                        <a:effectLst/>
                        <a:latin typeface="Calibri" panose="020F0502020204030204" pitchFamily="34" charset="0"/>
                      </a:endParaRPr>
                    </a:p>
                  </a:txBody>
                  <a:tcPr marL="8023" marR="8023" marT="8023" marB="0" anchor="b">
                    <a:lnL>
                      <a:noFill/>
                    </a:lnL>
                    <a:lnR>
                      <a:noFill/>
                    </a:lnR>
                    <a:lnT>
                      <a:noFill/>
                    </a:lnT>
                    <a:lnB>
                      <a:noFill/>
                    </a:lnB>
                  </a:tcPr>
                </a:tc>
                <a:tc hMerge="1">
                  <a:txBody>
                    <a:bodyPr/>
                    <a:lstStyle/>
                    <a:p>
                      <a:pPr algn="l" fontAlgn="b"/>
                      <a:endParaRPr lang="en-US" sz="1800" b="1" i="0" u="none" strike="noStrike" dirty="0">
                        <a:solidFill>
                          <a:srgbClr val="000000"/>
                        </a:solidFill>
                        <a:effectLst/>
                        <a:latin typeface="Calibri" panose="020F0502020204030204" pitchFamily="34" charset="0"/>
                      </a:endParaRPr>
                    </a:p>
                  </a:txBody>
                  <a:tcPr marL="8023" marR="8023" marT="8023" marB="0" anchor="b">
                    <a:lnL>
                      <a:noFill/>
                    </a:lnL>
                    <a:lnR>
                      <a:noFill/>
                    </a:lnR>
                    <a:lnT>
                      <a:noFill/>
                    </a:lnT>
                    <a:lnB>
                      <a:noFill/>
                    </a:lnB>
                  </a:tcPr>
                </a:tc>
                <a:tc hMerge="1">
                  <a:txBody>
                    <a:bodyPr/>
                    <a:lstStyle/>
                    <a:p>
                      <a:pPr algn="l" fontAlgn="b"/>
                      <a:endParaRPr lang="en-US" sz="1800" b="1" i="0" u="none" strike="noStrike" dirty="0">
                        <a:solidFill>
                          <a:srgbClr val="000000"/>
                        </a:solidFill>
                        <a:effectLst/>
                        <a:latin typeface="Calibri" panose="020F0502020204030204" pitchFamily="34" charset="0"/>
                      </a:endParaRPr>
                    </a:p>
                  </a:txBody>
                  <a:tcPr marL="8023" marR="8023" marT="8023" marB="0" anchor="b">
                    <a:lnL>
                      <a:noFill/>
                    </a:lnL>
                    <a:lnR>
                      <a:noFill/>
                    </a:lnR>
                    <a:lnT>
                      <a:noFill/>
                    </a:lnT>
                    <a:lnB>
                      <a:noFill/>
                    </a:lnB>
                  </a:tcPr>
                </a:tc>
              </a:tr>
            </a:tbl>
          </a:graphicData>
        </a:graphic>
      </p:graphicFrame>
      <p:sp>
        <p:nvSpPr>
          <p:cNvPr id="6" name="Rectangle 5"/>
          <p:cNvSpPr/>
          <p:nvPr/>
        </p:nvSpPr>
        <p:spPr>
          <a:xfrm>
            <a:off x="609600" y="1219200"/>
            <a:ext cx="8001000" cy="338554"/>
          </a:xfrm>
          <a:prstGeom prst="rect">
            <a:avLst/>
          </a:prstGeom>
          <a:solidFill>
            <a:srgbClr val="0000FF"/>
          </a:solidFill>
        </p:spPr>
        <p:txBody>
          <a:bodyPr wrap="square">
            <a:spAutoFit/>
          </a:bodyPr>
          <a:lstStyle/>
          <a:p>
            <a:pPr algn="ctr"/>
            <a:r>
              <a:rPr lang="en-US" sz="1600" dirty="0">
                <a:solidFill>
                  <a:schemeClr val="bg1"/>
                </a:solidFill>
                <a:latin typeface="+mj-lt"/>
              </a:rPr>
              <a:t>BME Depth Electives </a:t>
            </a:r>
            <a:r>
              <a:rPr lang="en-US" sz="1600" dirty="0" smtClean="0">
                <a:solidFill>
                  <a:schemeClr val="bg1"/>
                </a:solidFill>
                <a:latin typeface="+mj-lt"/>
              </a:rPr>
              <a:t>(Select up to 12 </a:t>
            </a:r>
            <a:r>
              <a:rPr lang="en-US" sz="1600" dirty="0">
                <a:solidFill>
                  <a:schemeClr val="bg1"/>
                </a:solidFill>
                <a:latin typeface="+mj-lt"/>
              </a:rPr>
              <a:t>hours)</a:t>
            </a:r>
          </a:p>
        </p:txBody>
      </p:sp>
      <p:pic>
        <p:nvPicPr>
          <p:cNvPr id="8" name="Picture 2" descr="BME logo Coulter Department of Biomedical Enginee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061" y="152400"/>
            <a:ext cx="8839200" cy="9048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09600" y="3014246"/>
            <a:ext cx="8077200" cy="338554"/>
          </a:xfrm>
          <a:prstGeom prst="rect">
            <a:avLst/>
          </a:prstGeom>
          <a:solidFill>
            <a:srgbClr val="0000FF"/>
          </a:solidFill>
        </p:spPr>
        <p:txBody>
          <a:bodyPr wrap="square">
            <a:spAutoFit/>
          </a:bodyPr>
          <a:lstStyle/>
          <a:p>
            <a:pPr algn="ctr"/>
            <a:r>
              <a:rPr lang="en-US" sz="1600" dirty="0">
                <a:solidFill>
                  <a:schemeClr val="bg1"/>
                </a:solidFill>
                <a:latin typeface="+mj-lt"/>
              </a:rPr>
              <a:t>BME Breath Electives (Must total 15 hours)</a:t>
            </a:r>
          </a:p>
        </p:txBody>
      </p:sp>
      <p:graphicFrame>
        <p:nvGraphicFramePr>
          <p:cNvPr id="9" name="Table 8"/>
          <p:cNvGraphicFramePr>
            <a:graphicFrameLocks noGrp="1"/>
          </p:cNvGraphicFramePr>
          <p:nvPr>
            <p:extLst>
              <p:ext uri="{D42A27DB-BD31-4B8C-83A1-F6EECF244321}">
                <p14:modId xmlns:p14="http://schemas.microsoft.com/office/powerpoint/2010/main" val="1123994226"/>
              </p:ext>
            </p:extLst>
          </p:nvPr>
        </p:nvGraphicFramePr>
        <p:xfrm>
          <a:off x="609600" y="3352800"/>
          <a:ext cx="8077200" cy="1600201"/>
        </p:xfrm>
        <a:graphic>
          <a:graphicData uri="http://schemas.openxmlformats.org/drawingml/2006/table">
            <a:tbl>
              <a:tblPr/>
              <a:tblGrid>
                <a:gridCol w="1890248"/>
                <a:gridCol w="2010759"/>
                <a:gridCol w="2203372"/>
                <a:gridCol w="1972821"/>
              </a:tblGrid>
              <a:tr h="235231">
                <a:tc>
                  <a:txBody>
                    <a:bodyPr/>
                    <a:lstStyle/>
                    <a:p>
                      <a:pPr algn="l" fontAlgn="b"/>
                      <a:r>
                        <a:rPr lang="en-US" sz="1200" b="1" i="0" u="none" strike="noStrike" dirty="0">
                          <a:solidFill>
                            <a:srgbClr val="000000"/>
                          </a:solidFill>
                          <a:effectLst/>
                          <a:latin typeface="+mn-lt"/>
                        </a:rPr>
                        <a:t>Pre-Health</a:t>
                      </a:r>
                    </a:p>
                  </a:txBody>
                  <a:tcPr marL="7997" marR="7997" marT="7997"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fontAlgn="b"/>
                      <a:r>
                        <a:rPr lang="en-US" sz="1200" b="1" i="0" u="none" strike="noStrike" dirty="0">
                          <a:solidFill>
                            <a:srgbClr val="000000"/>
                          </a:solidFill>
                          <a:effectLst/>
                          <a:latin typeface="+mn-lt"/>
                        </a:rPr>
                        <a:t>Research Option</a:t>
                      </a:r>
                    </a:p>
                  </a:txBody>
                  <a:tcPr marL="7997" marR="7997" marT="7997"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fontAlgn="b"/>
                      <a:r>
                        <a:rPr lang="en-US" sz="1200" b="1" i="0" u="none" strike="noStrike" dirty="0" smtClean="0">
                          <a:solidFill>
                            <a:srgbClr val="000000"/>
                          </a:solidFill>
                          <a:effectLst/>
                          <a:latin typeface="+mn-lt"/>
                        </a:rPr>
                        <a:t>Minor</a:t>
                      </a:r>
                      <a:endParaRPr lang="en-US" sz="1200" b="1" i="0" u="none" strike="noStrike" dirty="0">
                        <a:solidFill>
                          <a:srgbClr val="000000"/>
                        </a:solidFill>
                        <a:effectLst/>
                        <a:latin typeface="+mn-lt"/>
                      </a:endParaRPr>
                    </a:p>
                  </a:txBody>
                  <a:tcPr marL="7997" marR="7997" marT="7997"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fontAlgn="b"/>
                      <a:r>
                        <a:rPr lang="en-US" sz="1200" b="1" i="0" u="none" strike="noStrike" dirty="0">
                          <a:solidFill>
                            <a:srgbClr val="000000"/>
                          </a:solidFill>
                          <a:effectLst/>
                          <a:latin typeface="+mn-lt"/>
                        </a:rPr>
                        <a:t>Certificate </a:t>
                      </a:r>
                    </a:p>
                  </a:txBody>
                  <a:tcPr marL="143949" marR="7997" marT="7997" marB="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r>
              <a:tr h="196170">
                <a:tc>
                  <a:txBody>
                    <a:bodyPr/>
                    <a:lstStyle/>
                    <a:p>
                      <a:pPr algn="l" fontAlgn="b"/>
                      <a:r>
                        <a:rPr lang="en-US" sz="1200" b="0" i="0" u="none" strike="noStrike" dirty="0">
                          <a:solidFill>
                            <a:srgbClr val="000000"/>
                          </a:solidFill>
                          <a:effectLst/>
                          <a:latin typeface="+mn-lt"/>
                        </a:rPr>
                        <a:t>CHEM 1212K (4)</a:t>
                      </a:r>
                    </a:p>
                  </a:txBody>
                  <a:tcPr marL="7997" marR="7997" marT="7997"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tcPr>
                </a:tc>
                <a:tc>
                  <a:txBody>
                    <a:bodyPr/>
                    <a:lstStyle/>
                    <a:p>
                      <a:pPr algn="ctr" fontAlgn="b"/>
                      <a:r>
                        <a:rPr lang="en-US" sz="1200" b="0" i="0" u="none" strike="noStrike" dirty="0" smtClean="0">
                          <a:solidFill>
                            <a:srgbClr val="000000"/>
                          </a:solidFill>
                          <a:effectLst/>
                          <a:latin typeface="+mn-lt"/>
                        </a:rPr>
                        <a:t>  LCC </a:t>
                      </a:r>
                      <a:r>
                        <a:rPr lang="en-US" sz="1200" b="0" i="0" u="none" strike="noStrike" dirty="0">
                          <a:solidFill>
                            <a:srgbClr val="000000"/>
                          </a:solidFill>
                          <a:effectLst/>
                          <a:latin typeface="+mn-lt"/>
                        </a:rPr>
                        <a:t>4701  </a:t>
                      </a:r>
                      <a:r>
                        <a:rPr lang="en-US" sz="1200" b="0" i="0" u="none" strike="noStrike" dirty="0" smtClean="0">
                          <a:solidFill>
                            <a:srgbClr val="000000"/>
                          </a:solidFill>
                          <a:effectLst/>
                          <a:latin typeface="+mn-lt"/>
                        </a:rPr>
                        <a:t> </a:t>
                      </a:r>
                      <a:r>
                        <a:rPr lang="en-US" sz="1200" b="0" i="0" u="none" strike="noStrike" dirty="0">
                          <a:solidFill>
                            <a:srgbClr val="000000"/>
                          </a:solidFill>
                          <a:effectLst/>
                          <a:latin typeface="+mn-lt"/>
                        </a:rPr>
                        <a:t>(1)</a:t>
                      </a:r>
                    </a:p>
                  </a:txBody>
                  <a:tcPr marL="7997" marR="7997" marT="7997"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tcPr>
                </a:tc>
                <a:tc>
                  <a:txBody>
                    <a:bodyPr/>
                    <a:lstStyle/>
                    <a:p>
                      <a:pPr algn="ctr" fontAlgn="b"/>
                      <a:r>
                        <a:rPr lang="en-US" sz="1200" b="0" i="0" u="none" strike="noStrike" dirty="0" smtClean="0">
                          <a:solidFill>
                            <a:srgbClr val="000000"/>
                          </a:solidFill>
                          <a:effectLst/>
                          <a:latin typeface="+mn-lt"/>
                        </a:rPr>
                        <a:t>__________  (___)</a:t>
                      </a:r>
                    </a:p>
                  </a:txBody>
                  <a:tcPr marL="7997" marR="7997" marT="7997"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tcPr>
                </a:tc>
                <a:tc>
                  <a:txBody>
                    <a:bodyPr/>
                    <a:lstStyle/>
                    <a:p>
                      <a:pPr algn="ctr" fontAlgn="b"/>
                      <a:r>
                        <a:rPr lang="en-US" sz="1200" b="0" i="0" u="none" strike="noStrike" dirty="0" smtClean="0">
                          <a:solidFill>
                            <a:srgbClr val="000000"/>
                          </a:solidFill>
                          <a:effectLst/>
                          <a:latin typeface="+mn-lt"/>
                        </a:rPr>
                        <a:t>________ (___)</a:t>
                      </a:r>
                    </a:p>
                  </a:txBody>
                  <a:tcPr marL="287898" marR="7997" marT="7997" marB="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tcPr>
                </a:tc>
              </a:tr>
              <a:tr h="196170">
                <a:tc>
                  <a:txBody>
                    <a:bodyPr/>
                    <a:lstStyle/>
                    <a:p>
                      <a:pPr algn="l" fontAlgn="b"/>
                      <a:r>
                        <a:rPr lang="en-US" sz="1200" b="0" i="0" u="none" strike="noStrike" dirty="0">
                          <a:solidFill>
                            <a:srgbClr val="000000"/>
                          </a:solidFill>
                          <a:effectLst/>
                          <a:latin typeface="+mn-lt"/>
                        </a:rPr>
                        <a:t>CHEM 2311   (3)</a:t>
                      </a:r>
                    </a:p>
                  </a:txBody>
                  <a:tcPr marL="7997" marR="7997" marT="7997"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algn="ctr" fontAlgn="b"/>
                      <a:r>
                        <a:rPr lang="en-US" sz="1200" b="0" i="0" u="none" strike="noStrike" dirty="0" smtClean="0">
                          <a:solidFill>
                            <a:srgbClr val="000000"/>
                          </a:solidFill>
                          <a:effectLst/>
                          <a:latin typeface="+mn-lt"/>
                        </a:rPr>
                        <a:t>  LCC </a:t>
                      </a:r>
                      <a:r>
                        <a:rPr lang="en-US" sz="1200" b="0" i="0" u="none" strike="noStrike" dirty="0">
                          <a:solidFill>
                            <a:srgbClr val="000000"/>
                          </a:solidFill>
                          <a:effectLst/>
                          <a:latin typeface="+mn-lt"/>
                        </a:rPr>
                        <a:t>4702   </a:t>
                      </a:r>
                      <a:r>
                        <a:rPr lang="en-US" sz="1200" b="0" i="0" u="none" strike="noStrike" dirty="0" smtClean="0">
                          <a:solidFill>
                            <a:srgbClr val="000000"/>
                          </a:solidFill>
                          <a:effectLst/>
                          <a:latin typeface="+mn-lt"/>
                        </a:rPr>
                        <a:t>(</a:t>
                      </a:r>
                      <a:r>
                        <a:rPr lang="en-US" sz="1200" b="0" i="0" u="none" strike="noStrike" dirty="0">
                          <a:solidFill>
                            <a:srgbClr val="000000"/>
                          </a:solidFill>
                          <a:effectLst/>
                          <a:latin typeface="+mn-lt"/>
                        </a:rPr>
                        <a:t>1)</a:t>
                      </a:r>
                    </a:p>
                  </a:txBody>
                  <a:tcPr marL="7997" marR="7997" marT="7997"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algn="ctr" fontAlgn="b"/>
                      <a:r>
                        <a:rPr lang="en-US" sz="1200" b="0" i="0" u="none" strike="noStrike" dirty="0" smtClean="0">
                          <a:solidFill>
                            <a:srgbClr val="000000"/>
                          </a:solidFill>
                          <a:effectLst/>
                          <a:latin typeface="+mn-lt"/>
                        </a:rPr>
                        <a:t>__________  (___)</a:t>
                      </a:r>
                    </a:p>
                  </a:txBody>
                  <a:tcPr marL="7997" marR="7997" marT="7997"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algn="ctr" fontAlgn="b"/>
                      <a:r>
                        <a:rPr lang="en-US" sz="1200" b="0" i="0" u="none" strike="noStrike" dirty="0" smtClean="0">
                          <a:solidFill>
                            <a:srgbClr val="000000"/>
                          </a:solidFill>
                          <a:effectLst/>
                          <a:latin typeface="+mn-lt"/>
                        </a:rPr>
                        <a:t>________ (___)</a:t>
                      </a:r>
                    </a:p>
                  </a:txBody>
                  <a:tcPr marL="287898" marR="7997" marT="7997" marB="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196170">
                <a:tc>
                  <a:txBody>
                    <a:bodyPr/>
                    <a:lstStyle/>
                    <a:p>
                      <a:pPr algn="l" fontAlgn="b"/>
                      <a:r>
                        <a:rPr lang="en-US" sz="1200" b="0" i="0" u="none" strike="noStrike" dirty="0">
                          <a:solidFill>
                            <a:srgbClr val="000000"/>
                          </a:solidFill>
                          <a:effectLst/>
                          <a:latin typeface="+mn-lt"/>
                        </a:rPr>
                        <a:t>CHEM 2380   (2)</a:t>
                      </a:r>
                    </a:p>
                  </a:txBody>
                  <a:tcPr marL="7997" marR="7997" marT="7997"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algn="ctr" fontAlgn="b"/>
                      <a:r>
                        <a:rPr lang="en-US" sz="1200" b="0" i="0" u="none" strike="noStrike" dirty="0" smtClean="0">
                          <a:solidFill>
                            <a:srgbClr val="000000"/>
                          </a:solidFill>
                          <a:effectLst/>
                          <a:latin typeface="+mn-lt"/>
                        </a:rPr>
                        <a:t>  _________   </a:t>
                      </a:r>
                      <a:r>
                        <a:rPr lang="en-US" sz="1200" b="0" i="0" u="none" strike="noStrike" dirty="0">
                          <a:solidFill>
                            <a:srgbClr val="000000"/>
                          </a:solidFill>
                          <a:effectLst/>
                          <a:latin typeface="+mn-lt"/>
                        </a:rPr>
                        <a:t>(3)</a:t>
                      </a:r>
                    </a:p>
                  </a:txBody>
                  <a:tcPr marL="7997" marR="7997" marT="7997"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algn="ctr" fontAlgn="b"/>
                      <a:r>
                        <a:rPr lang="en-US" sz="1200" b="0" i="0" u="none" strike="noStrike" dirty="0" smtClean="0">
                          <a:solidFill>
                            <a:srgbClr val="000000"/>
                          </a:solidFill>
                          <a:effectLst/>
                          <a:latin typeface="+mn-lt"/>
                        </a:rPr>
                        <a:t>__________  (___)</a:t>
                      </a:r>
                    </a:p>
                  </a:txBody>
                  <a:tcPr marL="7997" marR="7997" marT="7997"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algn="ctr" fontAlgn="b"/>
                      <a:r>
                        <a:rPr lang="en-US" sz="1200" b="0" i="0" u="none" strike="noStrike" dirty="0" smtClean="0">
                          <a:solidFill>
                            <a:srgbClr val="000000"/>
                          </a:solidFill>
                          <a:effectLst/>
                          <a:latin typeface="+mn-lt"/>
                        </a:rPr>
                        <a:t>________ (___)</a:t>
                      </a:r>
                    </a:p>
                  </a:txBody>
                  <a:tcPr marL="287898" marR="7997" marT="7997" marB="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196170">
                <a:tc>
                  <a:txBody>
                    <a:bodyPr/>
                    <a:lstStyle/>
                    <a:p>
                      <a:pPr algn="l" fontAlgn="b"/>
                      <a:r>
                        <a:rPr lang="en-US" sz="1200" b="0" i="0" u="none" strike="noStrike" dirty="0">
                          <a:solidFill>
                            <a:srgbClr val="000000"/>
                          </a:solidFill>
                          <a:effectLst/>
                          <a:latin typeface="+mn-lt"/>
                        </a:rPr>
                        <a:t>CHEM 3511   (3)</a:t>
                      </a:r>
                    </a:p>
                  </a:txBody>
                  <a:tcPr marL="7997" marR="7997" marT="7997"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algn="ctr" fontAlgn="b"/>
                      <a:r>
                        <a:rPr lang="en-US" sz="1200" b="0" i="0" u="none" strike="noStrike" dirty="0" smtClean="0">
                          <a:solidFill>
                            <a:srgbClr val="000000"/>
                          </a:solidFill>
                          <a:effectLst/>
                          <a:latin typeface="+mn-lt"/>
                        </a:rPr>
                        <a:t>  _________   </a:t>
                      </a:r>
                      <a:r>
                        <a:rPr lang="en-US" sz="1200" b="0" i="0" u="none" strike="noStrike" dirty="0">
                          <a:solidFill>
                            <a:srgbClr val="000000"/>
                          </a:solidFill>
                          <a:effectLst/>
                          <a:latin typeface="+mn-lt"/>
                        </a:rPr>
                        <a:t>(3)</a:t>
                      </a:r>
                    </a:p>
                  </a:txBody>
                  <a:tcPr marL="7997" marR="7997" marT="7997"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algn="ctr" fontAlgn="b"/>
                      <a:r>
                        <a:rPr lang="en-US" sz="1200" b="0" i="0" u="none" strike="noStrike" dirty="0" smtClean="0">
                          <a:solidFill>
                            <a:srgbClr val="000000"/>
                          </a:solidFill>
                          <a:effectLst/>
                          <a:latin typeface="+mn-lt"/>
                        </a:rPr>
                        <a:t>__________  (___)</a:t>
                      </a:r>
                    </a:p>
                  </a:txBody>
                  <a:tcPr marL="7997" marR="7997" marT="7997"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algn="ctr" fontAlgn="b"/>
                      <a:r>
                        <a:rPr lang="en-US" sz="1200" b="0" i="0" u="none" strike="noStrike" dirty="0" smtClean="0">
                          <a:solidFill>
                            <a:srgbClr val="000000"/>
                          </a:solidFill>
                          <a:effectLst/>
                          <a:latin typeface="+mn-lt"/>
                        </a:rPr>
                        <a:t>________ (___)</a:t>
                      </a:r>
                    </a:p>
                  </a:txBody>
                  <a:tcPr marL="287898" marR="7997" marT="7997" marB="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384120">
                <a:tc>
                  <a:txBody>
                    <a:bodyPr/>
                    <a:lstStyle/>
                    <a:p>
                      <a:pPr algn="l" fontAlgn="b"/>
                      <a:r>
                        <a:rPr lang="en-US" sz="1200" b="0" i="0" u="none" strike="noStrike" dirty="0">
                          <a:solidFill>
                            <a:srgbClr val="000000"/>
                          </a:solidFill>
                          <a:effectLst/>
                          <a:latin typeface="+mn-lt"/>
                        </a:rPr>
                        <a:t>__________   </a:t>
                      </a:r>
                      <a:r>
                        <a:rPr lang="en-US" sz="1200" b="0" i="0" u="none" strike="noStrike" dirty="0" smtClean="0">
                          <a:solidFill>
                            <a:srgbClr val="000000"/>
                          </a:solidFill>
                          <a:effectLst/>
                          <a:latin typeface="+mn-lt"/>
                        </a:rPr>
                        <a:t> (   )</a:t>
                      </a:r>
                      <a:endParaRPr lang="en-US" sz="1200" b="0" i="0" u="none" strike="noStrike" dirty="0">
                        <a:solidFill>
                          <a:srgbClr val="000000"/>
                        </a:solidFill>
                        <a:effectLst/>
                        <a:latin typeface="+mn-lt"/>
                      </a:endParaRPr>
                    </a:p>
                  </a:txBody>
                  <a:tcPr marL="7997" marR="7997" marT="7997"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algn="ctr" fontAlgn="b"/>
                      <a:r>
                        <a:rPr lang="en-US" sz="1200" b="0" i="0" u="none" strike="noStrike" dirty="0" smtClean="0">
                          <a:solidFill>
                            <a:srgbClr val="000000"/>
                          </a:solidFill>
                          <a:effectLst/>
                          <a:latin typeface="+mn-lt"/>
                        </a:rPr>
                        <a:t>  _________   (</a:t>
                      </a:r>
                      <a:r>
                        <a:rPr lang="en-US" sz="1200" b="0" i="0" u="none" strike="noStrike" dirty="0">
                          <a:solidFill>
                            <a:srgbClr val="000000"/>
                          </a:solidFill>
                          <a:effectLst/>
                          <a:latin typeface="+mn-lt"/>
                        </a:rPr>
                        <a:t>3</a:t>
                      </a:r>
                      <a:r>
                        <a:rPr lang="en-US" sz="1200" b="0" i="0" u="none" strike="noStrike" dirty="0" smtClean="0">
                          <a:solidFill>
                            <a:srgbClr val="000000"/>
                          </a:solidFill>
                          <a:effectLst/>
                          <a:latin typeface="+mn-lt"/>
                        </a:rPr>
                        <a:t>)</a:t>
                      </a:r>
                    </a:p>
                    <a:p>
                      <a:pPr algn="ctr" fontAlgn="b"/>
                      <a:r>
                        <a:rPr lang="en-US" sz="1200" b="0" i="0" u="none" strike="noStrike" dirty="0" smtClean="0">
                          <a:solidFill>
                            <a:srgbClr val="000000"/>
                          </a:solidFill>
                          <a:effectLst/>
                          <a:latin typeface="+mn-lt"/>
                        </a:rPr>
                        <a:t>  _________   (  )</a:t>
                      </a:r>
                    </a:p>
                  </a:txBody>
                  <a:tcPr marL="7997" marR="7997" marT="7997"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algn="ctr" fontAlgn="b"/>
                      <a:r>
                        <a:rPr lang="en-US" sz="1200" b="0" i="0" u="none" strike="noStrike" dirty="0" smtClean="0">
                          <a:solidFill>
                            <a:srgbClr val="000000"/>
                          </a:solidFill>
                          <a:effectLst/>
                          <a:latin typeface="+mn-lt"/>
                        </a:rPr>
                        <a:t> __________ (___)</a:t>
                      </a:r>
                      <a:endParaRPr lang="en-US" sz="1200" b="0" i="0" u="none" strike="noStrike" dirty="0">
                        <a:solidFill>
                          <a:srgbClr val="000000"/>
                        </a:solidFill>
                        <a:effectLst/>
                        <a:latin typeface="+mn-lt"/>
                      </a:endParaRPr>
                    </a:p>
                  </a:txBody>
                  <a:tcPr marL="7997" marR="7997" marT="7997"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algn="ctr" fontAlgn="b"/>
                      <a:r>
                        <a:rPr lang="en-US" sz="1200" b="0" i="0" u="none" strike="noStrike" dirty="0" smtClean="0">
                          <a:solidFill>
                            <a:srgbClr val="000000"/>
                          </a:solidFill>
                          <a:effectLst/>
                          <a:latin typeface="+mn-lt"/>
                        </a:rPr>
                        <a:t>________ (___)</a:t>
                      </a:r>
                    </a:p>
                  </a:txBody>
                  <a:tcPr marL="287898" marR="7997" marT="7997" marB="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196170">
                <a:tc>
                  <a:txBody>
                    <a:bodyPr/>
                    <a:lstStyle/>
                    <a:p>
                      <a:pPr algn="l" fontAlgn="b"/>
                      <a:endParaRPr lang="en-US" sz="1200" b="0" i="0" u="none" strike="noStrike" dirty="0">
                        <a:solidFill>
                          <a:srgbClr val="000000"/>
                        </a:solidFill>
                        <a:effectLst/>
                        <a:latin typeface="+mn-lt"/>
                      </a:endParaRPr>
                    </a:p>
                  </a:txBody>
                  <a:tcPr marL="7997" marR="7997" marT="7997"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mn-lt"/>
                      </a:endParaRPr>
                    </a:p>
                  </a:txBody>
                  <a:tcPr marL="7997" marR="7997" marT="79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mn-lt"/>
                      </a:endParaRPr>
                    </a:p>
                  </a:txBody>
                  <a:tcPr marL="7997" marR="7997" marT="7997"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l" fontAlgn="b"/>
                      <a:endParaRPr lang="en-US" sz="1200" b="0" i="0" u="none" strike="noStrike" dirty="0" smtClean="0">
                        <a:solidFill>
                          <a:srgbClr val="000000"/>
                        </a:solidFill>
                        <a:effectLst/>
                        <a:latin typeface="+mn-lt"/>
                      </a:endParaRPr>
                    </a:p>
                  </a:txBody>
                  <a:tcPr marL="287898" marR="7997" marT="7997" marB="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36771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meslogo_name1"/>
          <p:cNvPicPr>
            <a:picLocks noChangeAspect="1" noChangeArrowheads="1"/>
          </p:cNvPicPr>
          <p:nvPr/>
        </p:nvPicPr>
        <p:blipFill>
          <a:blip r:embed="rId2" cstate="print"/>
          <a:srcRect/>
          <a:stretch>
            <a:fillRect/>
          </a:stretch>
        </p:blipFill>
        <p:spPr bwMode="auto">
          <a:xfrm>
            <a:off x="3276600" y="1172249"/>
            <a:ext cx="3200400" cy="139968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6751279" y="787406"/>
            <a:ext cx="1833921" cy="2611947"/>
          </a:xfrm>
          <a:prstGeom prst="rect">
            <a:avLst/>
          </a:prstGeom>
        </p:spPr>
      </p:pic>
      <p:grpSp>
        <p:nvGrpSpPr>
          <p:cNvPr id="9" name="Group 8"/>
          <p:cNvGrpSpPr/>
          <p:nvPr/>
        </p:nvGrpSpPr>
        <p:grpSpPr>
          <a:xfrm>
            <a:off x="1311698" y="2990741"/>
            <a:ext cx="3031702" cy="2097603"/>
            <a:chOff x="381000" y="3257550"/>
            <a:chExt cx="3122682" cy="2527421"/>
          </a:xfrm>
        </p:grpSpPr>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772" b="96139" l="0" r="90000"/>
                      </a14:imgEffect>
                    </a14:imgLayer>
                  </a14:imgProps>
                </a:ext>
                <a:ext uri="{28A0092B-C50C-407E-A947-70E740481C1C}">
                  <a14:useLocalDpi xmlns:a14="http://schemas.microsoft.com/office/drawing/2010/main" val="0"/>
                </a:ext>
              </a:extLst>
            </a:blip>
            <a:stretch>
              <a:fillRect/>
            </a:stretch>
          </p:blipFill>
          <p:spPr>
            <a:xfrm>
              <a:off x="381000" y="3257550"/>
              <a:ext cx="3122682" cy="2527421"/>
            </a:xfrm>
            <a:prstGeom prst="rect">
              <a:avLst/>
            </a:prstGeom>
          </p:spPr>
        </p:pic>
        <p:sp>
          <p:nvSpPr>
            <p:cNvPr id="8" name="Rectangle 7"/>
            <p:cNvSpPr/>
            <p:nvPr/>
          </p:nvSpPr>
          <p:spPr>
            <a:xfrm>
              <a:off x="1066800" y="4118935"/>
              <a:ext cx="1981200" cy="86177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500" b="1" dirty="0" smtClean="0">
                  <a:ln/>
                  <a:solidFill>
                    <a:schemeClr val="accent3"/>
                  </a:solidFill>
                  <a:latin typeface="Arial" panose="020B0604020202020204" pitchFamily="34" charset="0"/>
                  <a:cs typeface="Arial" panose="020B0604020202020204" pitchFamily="34" charset="0"/>
                </a:rPr>
                <a:t>BMED</a:t>
              </a:r>
            </a:p>
            <a:p>
              <a:pPr algn="ctr"/>
              <a:r>
                <a:rPr lang="en-US" sz="2500" b="1" dirty="0" smtClean="0">
                  <a:ln/>
                  <a:solidFill>
                    <a:schemeClr val="accent3"/>
                  </a:solidFill>
                  <a:latin typeface="Arial" panose="020B0604020202020204" pitchFamily="34" charset="0"/>
                  <a:cs typeface="Arial" panose="020B0604020202020204" pitchFamily="34" charset="0"/>
                </a:rPr>
                <a:t>FUTURES</a:t>
              </a:r>
              <a:endParaRPr lang="en-US" sz="2500" b="1" dirty="0">
                <a:ln/>
                <a:solidFill>
                  <a:schemeClr val="accent3"/>
                </a:solidFill>
                <a:latin typeface="Arial" panose="020B0604020202020204" pitchFamily="34" charset="0"/>
                <a:cs typeface="Arial" panose="020B0604020202020204" pitchFamily="34" charset="0"/>
              </a:endParaRPr>
            </a:p>
          </p:txBody>
        </p:sp>
      </p:grpSp>
      <p:sp>
        <p:nvSpPr>
          <p:cNvPr id="10" name="TextBox 9"/>
          <p:cNvSpPr txBox="1"/>
          <p:nvPr/>
        </p:nvSpPr>
        <p:spPr>
          <a:xfrm>
            <a:off x="6019800" y="4015840"/>
            <a:ext cx="2590800" cy="707886"/>
          </a:xfrm>
          <a:prstGeom prst="rect">
            <a:avLst/>
          </a:prstGeom>
          <a:noFill/>
        </p:spPr>
        <p:txBody>
          <a:bodyPr wrap="square" rtlCol="0">
            <a:spAutoFit/>
          </a:bodyPr>
          <a:lstStyle/>
          <a:p>
            <a:r>
              <a:rPr lang="en-US" sz="4000" b="1" dirty="0" err="1" smtClean="0">
                <a:solidFill>
                  <a:srgbClr val="0070C0"/>
                </a:solidFill>
              </a:rPr>
              <a:t>bmed</a:t>
            </a:r>
            <a:r>
              <a:rPr lang="en-US" sz="4000" b="1" dirty="0" err="1" smtClean="0">
                <a:solidFill>
                  <a:srgbClr val="FFCC66"/>
                </a:solidFill>
              </a:rPr>
              <a:t>SAB</a:t>
            </a:r>
            <a:endParaRPr lang="en-US" sz="4000" b="1" dirty="0">
              <a:solidFill>
                <a:srgbClr val="FFCC66"/>
              </a:solidFill>
            </a:endParaRPr>
          </a:p>
        </p:txBody>
      </p:sp>
      <p:sp>
        <p:nvSpPr>
          <p:cNvPr id="11" name="TextBox 10"/>
          <p:cNvSpPr txBox="1"/>
          <p:nvPr/>
        </p:nvSpPr>
        <p:spPr>
          <a:xfrm>
            <a:off x="295697" y="1371600"/>
            <a:ext cx="2531851" cy="1200329"/>
          </a:xfrm>
          <a:prstGeom prst="rect">
            <a:avLst/>
          </a:prstGeom>
          <a:noFill/>
        </p:spPr>
        <p:txBody>
          <a:bodyPr wrap="square" rtlCol="0">
            <a:spAutoFit/>
          </a:bodyPr>
          <a:lstStyle/>
          <a:p>
            <a:pPr algn="ctr"/>
            <a:r>
              <a:rPr lang="en-US" sz="2400" spc="300" dirty="0" smtClean="0">
                <a:ln w="19050">
                  <a:solidFill>
                    <a:schemeClr val="accent3">
                      <a:lumMod val="75000"/>
                    </a:schemeClr>
                  </a:solidFill>
                  <a:prstDash val="solid"/>
                </a:ln>
                <a:solidFill>
                  <a:schemeClr val="accent3"/>
                </a:solidFill>
                <a:effectLst>
                  <a:outerShdw blurRad="38100" dist="38100" dir="2700000" algn="tl">
                    <a:srgbClr val="000000">
                      <a:alpha val="43137"/>
                    </a:srgbClr>
                  </a:outerShdw>
                </a:effectLst>
                <a:uFill>
                  <a:solidFill>
                    <a:srgbClr val="FFC000"/>
                  </a:solidFill>
                </a:uFill>
                <a:latin typeface="Britannic Bold" panose="020B0903060703020204" pitchFamily="34" charset="0"/>
              </a:rPr>
              <a:t>ENGINEERING</a:t>
            </a:r>
            <a:br>
              <a:rPr lang="en-US" sz="2400" spc="300" dirty="0" smtClean="0">
                <a:ln w="19050">
                  <a:solidFill>
                    <a:schemeClr val="accent3">
                      <a:lumMod val="75000"/>
                    </a:schemeClr>
                  </a:solidFill>
                  <a:prstDash val="solid"/>
                </a:ln>
                <a:solidFill>
                  <a:schemeClr val="accent3"/>
                </a:solidFill>
                <a:effectLst>
                  <a:outerShdw blurRad="38100" dist="38100" dir="2700000" algn="tl">
                    <a:srgbClr val="000000">
                      <a:alpha val="43137"/>
                    </a:srgbClr>
                  </a:outerShdw>
                </a:effectLst>
                <a:uFill>
                  <a:solidFill>
                    <a:srgbClr val="FFC000"/>
                  </a:solidFill>
                </a:uFill>
                <a:latin typeface="Britannic Bold" panose="020B0903060703020204" pitchFamily="34" charset="0"/>
              </a:rPr>
            </a:br>
            <a:r>
              <a:rPr lang="en-US" sz="2400" spc="300" dirty="0" smtClean="0">
                <a:ln w="19050">
                  <a:solidFill>
                    <a:schemeClr val="accent3">
                      <a:lumMod val="75000"/>
                    </a:schemeClr>
                  </a:solidFill>
                  <a:prstDash val="solid"/>
                </a:ln>
                <a:solidFill>
                  <a:schemeClr val="accent3"/>
                </a:solidFill>
                <a:effectLst>
                  <a:outerShdw blurRad="38100" dist="38100" dir="2700000" algn="tl">
                    <a:srgbClr val="000000">
                      <a:alpha val="43137"/>
                    </a:srgbClr>
                  </a:outerShdw>
                </a:effectLst>
                <a:uFill>
                  <a:solidFill>
                    <a:srgbClr val="FFC000"/>
                  </a:solidFill>
                </a:uFill>
                <a:latin typeface="Britannic Bold" panose="020B0903060703020204" pitchFamily="34" charset="0"/>
              </a:rPr>
              <a:t>WORLD</a:t>
            </a:r>
            <a:br>
              <a:rPr lang="en-US" sz="2400" spc="300" dirty="0" smtClean="0">
                <a:ln w="19050">
                  <a:solidFill>
                    <a:schemeClr val="accent3">
                      <a:lumMod val="75000"/>
                    </a:schemeClr>
                  </a:solidFill>
                  <a:prstDash val="solid"/>
                </a:ln>
                <a:solidFill>
                  <a:schemeClr val="accent3"/>
                </a:solidFill>
                <a:effectLst>
                  <a:outerShdw blurRad="38100" dist="38100" dir="2700000" algn="tl">
                    <a:srgbClr val="000000">
                      <a:alpha val="43137"/>
                    </a:srgbClr>
                  </a:outerShdw>
                </a:effectLst>
                <a:uFill>
                  <a:solidFill>
                    <a:srgbClr val="FFC000"/>
                  </a:solidFill>
                </a:uFill>
                <a:latin typeface="Britannic Bold" panose="020B0903060703020204" pitchFamily="34" charset="0"/>
              </a:rPr>
            </a:br>
            <a:r>
              <a:rPr lang="en-US" sz="2400" spc="300" dirty="0" smtClean="0">
                <a:ln w="19050">
                  <a:solidFill>
                    <a:schemeClr val="accent3">
                      <a:lumMod val="75000"/>
                    </a:schemeClr>
                  </a:solidFill>
                  <a:prstDash val="solid"/>
                </a:ln>
                <a:solidFill>
                  <a:schemeClr val="accent3"/>
                </a:solidFill>
                <a:effectLst>
                  <a:outerShdw blurRad="38100" dist="38100" dir="2700000" algn="tl">
                    <a:srgbClr val="000000">
                      <a:alpha val="43137"/>
                    </a:srgbClr>
                  </a:outerShdw>
                </a:effectLst>
                <a:uFill>
                  <a:solidFill>
                    <a:srgbClr val="FFC000"/>
                  </a:solidFill>
                </a:uFill>
                <a:latin typeface="Britannic Bold" panose="020B0903060703020204" pitchFamily="34" charset="0"/>
              </a:rPr>
              <a:t>HEALTH</a:t>
            </a:r>
            <a:endParaRPr lang="en-US" sz="2400" spc="300" dirty="0">
              <a:ln w="19050">
                <a:solidFill>
                  <a:schemeClr val="accent3">
                    <a:lumMod val="75000"/>
                  </a:schemeClr>
                </a:solidFill>
                <a:prstDash val="solid"/>
              </a:ln>
              <a:solidFill>
                <a:schemeClr val="accent3"/>
              </a:solidFill>
              <a:effectLst>
                <a:outerShdw blurRad="38100" dist="38100" dir="2700000" algn="tl">
                  <a:srgbClr val="000000">
                    <a:alpha val="43137"/>
                  </a:srgbClr>
                </a:outerShdw>
              </a:effectLst>
              <a:uFill>
                <a:solidFill>
                  <a:srgbClr val="FFC000"/>
                </a:solidFill>
              </a:uFill>
              <a:latin typeface="Britannic Bold" panose="020B0903060703020204" pitchFamily="34" charset="0"/>
            </a:endParaRPr>
          </a:p>
        </p:txBody>
      </p:sp>
      <p:pic>
        <p:nvPicPr>
          <p:cNvPr id="1026" name="Picture 2" descr="https://fbcdn-sphotos-c-a.akamaihd.net/hphotos-ak-xfp1/v/t1.0-9/601330_549153208462895_687951927_n.png?oh=0cd0090340767609fee25b2d0e206617&amp;oe=547C6A37&amp;__gda__=1415291685_6f0e1bf7d55b4a505fc0e6fe2928dec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8140" y="2597329"/>
            <a:ext cx="1669719" cy="16697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95698" y="266131"/>
            <a:ext cx="3388685" cy="584775"/>
          </a:xfrm>
          <a:prstGeom prst="rect">
            <a:avLst/>
          </a:prstGeom>
          <a:noFill/>
        </p:spPr>
        <p:txBody>
          <a:bodyPr wrap="none" rtlCol="0">
            <a:spAutoFit/>
          </a:bodyPr>
          <a:lstStyle/>
          <a:p>
            <a:r>
              <a:rPr lang="en-US" sz="3200" b="1" dirty="0" smtClean="0">
                <a:ln>
                  <a:solidFill>
                    <a:schemeClr val="accent3">
                      <a:lumMod val="75000"/>
                    </a:schemeClr>
                  </a:solidFill>
                </a:ln>
                <a:solidFill>
                  <a:srgbClr val="FFC000"/>
                </a:solidFill>
              </a:rPr>
              <a:t>Alpha Eta Mu Beta</a:t>
            </a:r>
            <a:endParaRPr lang="en-US" sz="3200" b="1" dirty="0">
              <a:ln>
                <a:solidFill>
                  <a:schemeClr val="accent3">
                    <a:lumMod val="75000"/>
                  </a:schemeClr>
                </a:solidFill>
              </a:ln>
              <a:solidFill>
                <a:srgbClr val="FFC000"/>
              </a:solidFill>
            </a:endParaRPr>
          </a:p>
        </p:txBody>
      </p:sp>
      <p:sp>
        <p:nvSpPr>
          <p:cNvPr id="13" name="Rectangle 12"/>
          <p:cNvSpPr/>
          <p:nvPr/>
        </p:nvSpPr>
        <p:spPr>
          <a:xfrm>
            <a:off x="2209800" y="5486400"/>
            <a:ext cx="6437101" cy="707886"/>
          </a:xfrm>
          <a:prstGeom prst="rect">
            <a:avLst/>
          </a:prstGeom>
          <a:noFill/>
        </p:spPr>
        <p:txBody>
          <a:bodyPr wrap="square" lIns="91440" tIns="45720" rIns="91440" bIns="45720">
            <a:spAutoFit/>
          </a:bodyPr>
          <a:lstStyle/>
          <a:p>
            <a:pPr algn="r"/>
            <a:r>
              <a:rPr lang="en-US" sz="4000" b="1" i="1" spc="50" dirty="0" smtClean="0">
                <a:ln w="9525" cmpd="sng">
                  <a:solidFill>
                    <a:schemeClr val="bg1"/>
                  </a:solidFill>
                  <a:prstDash val="solid"/>
                </a:ln>
                <a:solidFill>
                  <a:schemeClr val="bg1"/>
                </a:solidFill>
                <a:effectLst>
                  <a:glow rad="38100">
                    <a:schemeClr val="accent1">
                      <a:alpha val="40000"/>
                    </a:schemeClr>
                  </a:glow>
                </a:effectLst>
              </a:rPr>
              <a:t>Student Organizations</a:t>
            </a:r>
            <a:endParaRPr lang="en-US" sz="3200" b="1" i="1" spc="50" dirty="0" smtClean="0">
              <a:ln w="9525" cmpd="sng">
                <a:solidFill>
                  <a:schemeClr val="bg1"/>
                </a:solidFill>
                <a:prstDash val="solid"/>
              </a:ln>
              <a:solidFill>
                <a:schemeClr val="bg1"/>
              </a:solidFill>
              <a:effectLst>
                <a:glow rad="38100">
                  <a:schemeClr val="accent1">
                    <a:alpha val="40000"/>
                  </a:schemeClr>
                </a:glow>
              </a:effectLst>
            </a:endParaRPr>
          </a:p>
        </p:txBody>
      </p:sp>
    </p:spTree>
    <p:extLst>
      <p:ext uri="{BB962C8B-B14F-4D97-AF65-F5344CB8AC3E}">
        <p14:creationId xmlns:p14="http://schemas.microsoft.com/office/powerpoint/2010/main" val="25919781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ME logo Coulter Department of Biomedical Engine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8839200"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endParaRPr lang="en-US"/>
          </a:p>
        </p:txBody>
      </p:sp>
      <p:sp>
        <p:nvSpPr>
          <p:cNvPr id="7" name="Rectangle 6"/>
          <p:cNvSpPr/>
          <p:nvPr/>
        </p:nvSpPr>
        <p:spPr>
          <a:xfrm>
            <a:off x="2209800" y="5486400"/>
            <a:ext cx="6437101" cy="707886"/>
          </a:xfrm>
          <a:prstGeom prst="rect">
            <a:avLst/>
          </a:prstGeom>
          <a:noFill/>
        </p:spPr>
        <p:txBody>
          <a:bodyPr wrap="square" lIns="91440" tIns="45720" rIns="91440" bIns="45720">
            <a:spAutoFit/>
          </a:bodyPr>
          <a:lstStyle/>
          <a:p>
            <a:pPr algn="r"/>
            <a:r>
              <a:rPr lang="en-US" sz="4000" b="1" i="1" spc="50" dirty="0" smtClean="0">
                <a:ln w="9525" cmpd="sng">
                  <a:solidFill>
                    <a:schemeClr val="bg1"/>
                  </a:solidFill>
                  <a:prstDash val="solid"/>
                </a:ln>
                <a:solidFill>
                  <a:schemeClr val="bg1"/>
                </a:solidFill>
                <a:effectLst>
                  <a:glow rad="38100">
                    <a:schemeClr val="accent1">
                      <a:alpha val="40000"/>
                    </a:schemeClr>
                  </a:glow>
                </a:effectLst>
              </a:rPr>
              <a:t>Where Are Our Grads?</a:t>
            </a:r>
            <a:endParaRPr lang="en-US" sz="3200" b="1" i="1" spc="50" dirty="0" smtClean="0">
              <a:ln w="9525" cmpd="sng">
                <a:solidFill>
                  <a:schemeClr val="bg1"/>
                </a:solidFill>
                <a:prstDash val="solid"/>
              </a:ln>
              <a:solidFill>
                <a:schemeClr val="bg1"/>
              </a:solidFill>
              <a:effectLst>
                <a:glow rad="38100">
                  <a:schemeClr val="accent1">
                    <a:alpha val="40000"/>
                  </a:schemeClr>
                </a:glow>
              </a:effectLst>
            </a:endParaRPr>
          </a:p>
        </p:txBody>
      </p:sp>
      <p:graphicFrame>
        <p:nvGraphicFramePr>
          <p:cNvPr id="5" name="Chart 4"/>
          <p:cNvGraphicFramePr/>
          <p:nvPr>
            <p:extLst>
              <p:ext uri="{D42A27DB-BD31-4B8C-83A1-F6EECF244321}">
                <p14:modId xmlns:p14="http://schemas.microsoft.com/office/powerpoint/2010/main" val="3589103668"/>
              </p:ext>
            </p:extLst>
          </p:nvPr>
        </p:nvGraphicFramePr>
        <p:xfrm>
          <a:off x="762000" y="1295400"/>
          <a:ext cx="7620000" cy="365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17316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1371600"/>
            <a:ext cx="4038600" cy="2971800"/>
          </a:xfrm>
          <a:noFill/>
        </p:spPr>
        <p:txBody>
          <a:bodyPr>
            <a:noAutofit/>
          </a:bodyPr>
          <a:lstStyle/>
          <a:p>
            <a:pPr marL="0" lvl="0" indent="0" fontAlgn="base">
              <a:buNone/>
            </a:pPr>
            <a:r>
              <a:rPr lang="en-US" b="1" dirty="0" smtClean="0">
                <a:effectLst/>
              </a:rPr>
              <a:t>Field/Clinical Engineers</a:t>
            </a:r>
          </a:p>
          <a:p>
            <a:pPr marL="365760" lvl="1" indent="0" fontAlgn="base">
              <a:buNone/>
            </a:pPr>
            <a:r>
              <a:rPr lang="en-US" dirty="0" smtClean="0">
                <a:effectLst/>
              </a:rPr>
              <a:t>Technical support to medical professionals, assist with the implantation of medical device and support of those devices</a:t>
            </a:r>
          </a:p>
          <a:p>
            <a:pPr marL="365760" lvl="1" indent="0" fontAlgn="base">
              <a:buNone/>
            </a:pPr>
            <a:r>
              <a:rPr lang="en-US" i="1" dirty="0" smtClean="0">
                <a:effectLst/>
              </a:rPr>
              <a:t>e.g. St. Jude Medical, Medtronic, Boston Scientific, Stryker, </a:t>
            </a:r>
            <a:r>
              <a:rPr lang="en-US" i="1" dirty="0" err="1" smtClean="0">
                <a:effectLst/>
              </a:rPr>
              <a:t>Sorin</a:t>
            </a:r>
            <a:endParaRPr lang="en-US" i="1" dirty="0" smtClean="0">
              <a:effectLst/>
            </a:endParaRPr>
          </a:p>
          <a:p>
            <a:pPr marL="365760" lvl="1" indent="0" fontAlgn="base">
              <a:buNone/>
            </a:pPr>
            <a:endParaRPr lang="en-US" sz="800" i="1" dirty="0" smtClean="0">
              <a:effectLst/>
            </a:endParaRPr>
          </a:p>
          <a:p>
            <a:pPr marL="0" lvl="0" indent="0" fontAlgn="base">
              <a:buNone/>
            </a:pPr>
            <a:r>
              <a:rPr lang="en-US" b="1" dirty="0" smtClean="0">
                <a:effectLst/>
              </a:rPr>
              <a:t>Product Development</a:t>
            </a:r>
          </a:p>
          <a:p>
            <a:pPr marL="365760" lvl="1" indent="0" fontAlgn="base">
              <a:buNone/>
            </a:pPr>
            <a:r>
              <a:rPr lang="en-US" dirty="0" smtClean="0">
                <a:effectLst/>
              </a:rPr>
              <a:t>Designing, developing and testing new materials, devices and equipment</a:t>
            </a:r>
          </a:p>
          <a:p>
            <a:pPr marL="365760" lvl="1" indent="0" fontAlgn="base">
              <a:buNone/>
            </a:pPr>
            <a:r>
              <a:rPr lang="en-US" i="1" dirty="0" smtClean="0">
                <a:effectLst/>
              </a:rPr>
              <a:t>e.g. </a:t>
            </a:r>
            <a:r>
              <a:rPr lang="en-US" i="1" dirty="0" err="1" smtClean="0">
                <a:effectLst/>
              </a:rPr>
              <a:t>Amendia</a:t>
            </a:r>
            <a:r>
              <a:rPr lang="en-US" i="1" dirty="0" smtClean="0">
                <a:effectLst/>
              </a:rPr>
              <a:t>, Edwards </a:t>
            </a:r>
            <a:r>
              <a:rPr lang="en-US" i="1" dirty="0" err="1" smtClean="0">
                <a:effectLst/>
              </a:rPr>
              <a:t>Lifesciences</a:t>
            </a:r>
            <a:r>
              <a:rPr lang="en-US" i="1" dirty="0" smtClean="0">
                <a:effectLst/>
              </a:rPr>
              <a:t>, CR Bard, </a:t>
            </a:r>
            <a:r>
              <a:rPr lang="en-US" i="1" dirty="0" err="1" smtClean="0">
                <a:effectLst/>
              </a:rPr>
              <a:t>Medshape</a:t>
            </a:r>
            <a:r>
              <a:rPr lang="en-US" i="1" dirty="0" smtClean="0">
                <a:effectLst/>
              </a:rPr>
              <a:t> Solutions, </a:t>
            </a:r>
            <a:r>
              <a:rPr lang="en-US" i="1" dirty="0" err="1" smtClean="0">
                <a:effectLst/>
              </a:rPr>
              <a:t>W.L.Gore</a:t>
            </a:r>
            <a:endParaRPr lang="en-US" i="1" dirty="0" smtClean="0">
              <a:effectLst/>
            </a:endParaRPr>
          </a:p>
          <a:p>
            <a:pPr marL="0" indent="0">
              <a:buNone/>
            </a:pPr>
            <a:endParaRPr lang="en-US" sz="800" dirty="0"/>
          </a:p>
        </p:txBody>
      </p:sp>
      <p:sp>
        <p:nvSpPr>
          <p:cNvPr id="2" name="Rectangle 1"/>
          <p:cNvSpPr/>
          <p:nvPr/>
        </p:nvSpPr>
        <p:spPr>
          <a:xfrm>
            <a:off x="5019675" y="1371600"/>
            <a:ext cx="3790950" cy="3539430"/>
          </a:xfrm>
          <a:prstGeom prst="rect">
            <a:avLst/>
          </a:prstGeom>
        </p:spPr>
        <p:txBody>
          <a:bodyPr wrap="square">
            <a:spAutoFit/>
          </a:bodyPr>
          <a:lstStyle/>
          <a:p>
            <a:pPr lvl="0" fontAlgn="base"/>
            <a:r>
              <a:rPr lang="en-US" sz="1600" b="1" dirty="0"/>
              <a:t>Process Development</a:t>
            </a:r>
          </a:p>
          <a:p>
            <a:pPr marL="365760" lvl="1" indent="0" fontAlgn="base">
              <a:buNone/>
            </a:pPr>
            <a:r>
              <a:rPr lang="en-US" sz="1600" dirty="0"/>
              <a:t>Devising new processes, or refining existing ones, to optimize the manufacturing process</a:t>
            </a:r>
          </a:p>
          <a:p>
            <a:pPr marL="365760" lvl="1" indent="0" fontAlgn="base">
              <a:buNone/>
            </a:pPr>
            <a:r>
              <a:rPr lang="en-US" sz="1600" i="1" dirty="0"/>
              <a:t>e.g. Baxter, Edwards </a:t>
            </a:r>
            <a:r>
              <a:rPr lang="en-US" sz="1600" i="1" dirty="0" err="1"/>
              <a:t>Lifesciences</a:t>
            </a:r>
            <a:r>
              <a:rPr lang="en-US" sz="1600" i="1" dirty="0"/>
              <a:t>, Kimberly-Clark, Johnson &amp; Johnson, Abbott, Procter &amp; Gamble</a:t>
            </a:r>
          </a:p>
          <a:p>
            <a:pPr lvl="0" fontAlgn="base"/>
            <a:endParaRPr lang="en-US" sz="800" b="1" dirty="0" smtClean="0"/>
          </a:p>
          <a:p>
            <a:pPr lvl="0" fontAlgn="base"/>
            <a:r>
              <a:rPr lang="en-US" sz="1600" b="1" dirty="0" smtClean="0"/>
              <a:t>Consulting</a:t>
            </a:r>
            <a:endParaRPr lang="en-US" sz="1600" b="1" dirty="0"/>
          </a:p>
          <a:p>
            <a:pPr marL="365760" lvl="1" indent="0" fontAlgn="base">
              <a:buNone/>
            </a:pPr>
            <a:r>
              <a:rPr lang="en-US" sz="1600" dirty="0"/>
              <a:t>Provide clients with technology and business process expertise they may lack to help them make decisions</a:t>
            </a:r>
          </a:p>
          <a:p>
            <a:pPr marL="365760" lvl="1" indent="0" fontAlgn="base">
              <a:buNone/>
            </a:pPr>
            <a:r>
              <a:rPr lang="en-US" sz="1600" i="1" dirty="0"/>
              <a:t>e.g. Bain, Deloitte, Clarkston, Kurt Salmon, Pinnacle AIS, IBM</a:t>
            </a:r>
          </a:p>
        </p:txBody>
      </p:sp>
      <p:pic>
        <p:nvPicPr>
          <p:cNvPr id="7" name="Picture 2" descr="BME logo Coulter Department of Biomedical Engine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8839200" cy="10572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09800" y="5486400"/>
            <a:ext cx="6437101" cy="707886"/>
          </a:xfrm>
          <a:prstGeom prst="rect">
            <a:avLst/>
          </a:prstGeom>
          <a:noFill/>
        </p:spPr>
        <p:txBody>
          <a:bodyPr wrap="square" lIns="91440" tIns="45720" rIns="91440" bIns="45720">
            <a:spAutoFit/>
          </a:bodyPr>
          <a:lstStyle/>
          <a:p>
            <a:pPr algn="r"/>
            <a:r>
              <a:rPr lang="en-US" sz="4000" b="1" i="1" spc="50" dirty="0" smtClean="0">
                <a:ln w="9525" cmpd="sng">
                  <a:solidFill>
                    <a:schemeClr val="bg1"/>
                  </a:solidFill>
                  <a:prstDash val="solid"/>
                </a:ln>
                <a:solidFill>
                  <a:schemeClr val="bg1"/>
                </a:solidFill>
                <a:effectLst>
                  <a:glow rad="38100">
                    <a:schemeClr val="accent1">
                      <a:alpha val="40000"/>
                    </a:schemeClr>
                  </a:glow>
                </a:effectLst>
              </a:rPr>
              <a:t>Fields/Positions in BME</a:t>
            </a:r>
            <a:endParaRPr lang="en-US" sz="3200" b="1" i="1" spc="50" dirty="0" smtClean="0">
              <a:ln w="9525" cmpd="sng">
                <a:solidFill>
                  <a:schemeClr val="bg1"/>
                </a:solidFill>
                <a:prstDash val="solid"/>
              </a:ln>
              <a:solidFill>
                <a:schemeClr val="bg1"/>
              </a:solidFill>
              <a:effectLst>
                <a:glow rad="38100">
                  <a:schemeClr val="accent1">
                    <a:alpha val="40000"/>
                  </a:schemeClr>
                </a:glow>
              </a:effectLst>
            </a:endParaRP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919330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09600" y="1447800"/>
            <a:ext cx="3810000" cy="3657599"/>
          </a:xfrm>
        </p:spPr>
        <p:txBody>
          <a:bodyPr>
            <a:normAutofit fontScale="62500" lnSpcReduction="20000"/>
          </a:bodyPr>
          <a:lstStyle/>
          <a:p>
            <a:pPr marL="0" indent="0" fontAlgn="base">
              <a:buNone/>
            </a:pPr>
            <a:r>
              <a:rPr lang="en-US" sz="2500" dirty="0" smtClean="0">
                <a:effectLst/>
              </a:rPr>
              <a:t>Quality  and Regulatory Affairs</a:t>
            </a:r>
          </a:p>
          <a:p>
            <a:pPr indent="0" fontAlgn="base">
              <a:buNone/>
            </a:pPr>
            <a:r>
              <a:rPr lang="en-US" sz="2500" b="0" dirty="0" smtClean="0">
                <a:effectLst/>
              </a:rPr>
              <a:t>Implement and maintain internal quality systems, support preparation of 510K applications, review of new product design, work closely with FDA</a:t>
            </a:r>
          </a:p>
          <a:p>
            <a:pPr indent="0" fontAlgn="base">
              <a:buNone/>
            </a:pPr>
            <a:r>
              <a:rPr lang="en-US" sz="2500" b="0" i="1" dirty="0" smtClean="0">
                <a:effectLst/>
              </a:rPr>
              <a:t>e.g. CR Bard, St. Jude Medical</a:t>
            </a:r>
          </a:p>
          <a:p>
            <a:pPr marL="0" indent="0" fontAlgn="base">
              <a:buNone/>
            </a:pPr>
            <a:r>
              <a:rPr lang="en-US" sz="2500" dirty="0" smtClean="0">
                <a:effectLst/>
              </a:rPr>
              <a:t>Technical </a:t>
            </a:r>
            <a:r>
              <a:rPr lang="en-US" sz="2500" dirty="0">
                <a:effectLst/>
              </a:rPr>
              <a:t>Sales</a:t>
            </a:r>
          </a:p>
          <a:p>
            <a:pPr indent="0" fontAlgn="base">
              <a:buNone/>
            </a:pPr>
            <a:r>
              <a:rPr lang="en-US" sz="2500" b="0" dirty="0">
                <a:effectLst/>
              </a:rPr>
              <a:t>Determine how products could be designed or modified to meet customers’ needs and advise customers on how best to use the products</a:t>
            </a:r>
          </a:p>
          <a:p>
            <a:pPr indent="0" fontAlgn="base">
              <a:buNone/>
            </a:pPr>
            <a:r>
              <a:rPr lang="en-US" sz="2500" b="0" i="1" dirty="0">
                <a:effectLst/>
              </a:rPr>
              <a:t>e.g. St Jude Medical, Zimmer, Beckman Coulter, Alpha Omega Engineering</a:t>
            </a:r>
          </a:p>
          <a:p>
            <a:pPr marL="0" indent="0">
              <a:buNone/>
            </a:pPr>
            <a:endParaRPr lang="en-US" dirty="0"/>
          </a:p>
        </p:txBody>
      </p:sp>
      <p:sp>
        <p:nvSpPr>
          <p:cNvPr id="2" name="Rectangle 1"/>
          <p:cNvSpPr/>
          <p:nvPr/>
        </p:nvSpPr>
        <p:spPr>
          <a:xfrm>
            <a:off x="4724400" y="1371600"/>
            <a:ext cx="3962400" cy="3293209"/>
          </a:xfrm>
          <a:prstGeom prst="rect">
            <a:avLst/>
          </a:prstGeom>
        </p:spPr>
        <p:txBody>
          <a:bodyPr wrap="square">
            <a:spAutoFit/>
          </a:bodyPr>
          <a:lstStyle/>
          <a:p>
            <a:pPr fontAlgn="base"/>
            <a:r>
              <a:rPr lang="en-US" sz="1600" b="1" dirty="0"/>
              <a:t>Health </a:t>
            </a:r>
            <a:r>
              <a:rPr lang="en-US" sz="1600" b="1" dirty="0" smtClean="0"/>
              <a:t> IT</a:t>
            </a:r>
            <a:endParaRPr lang="en-US" sz="1600" b="1" dirty="0"/>
          </a:p>
          <a:p>
            <a:pPr marL="342900" fontAlgn="base"/>
            <a:r>
              <a:rPr lang="en-US" sz="1600" dirty="0"/>
              <a:t>Develop and build software that helps healthcare organizations provide better care</a:t>
            </a:r>
          </a:p>
          <a:p>
            <a:pPr marL="342900" fontAlgn="base"/>
            <a:r>
              <a:rPr lang="en-US" sz="1600" i="1" dirty="0"/>
              <a:t>e.g. Epic, McKesson, </a:t>
            </a:r>
            <a:r>
              <a:rPr lang="en-US" sz="1600" i="1" dirty="0" err="1"/>
              <a:t>Meditech</a:t>
            </a:r>
            <a:r>
              <a:rPr lang="en-US" sz="1600" i="1" dirty="0"/>
              <a:t>, </a:t>
            </a:r>
            <a:r>
              <a:rPr lang="en-US" sz="1600" i="1" dirty="0" err="1"/>
              <a:t>Allscripts</a:t>
            </a:r>
            <a:r>
              <a:rPr lang="en-US" sz="1600" i="1" dirty="0"/>
              <a:t>, </a:t>
            </a:r>
            <a:r>
              <a:rPr lang="en-US" sz="1600" i="1" dirty="0" err="1"/>
              <a:t>Nuesoft</a:t>
            </a:r>
            <a:r>
              <a:rPr lang="en-US" sz="1600" i="1" dirty="0"/>
              <a:t> </a:t>
            </a:r>
          </a:p>
          <a:p>
            <a:pPr fontAlgn="base"/>
            <a:endParaRPr lang="en-US" sz="800" b="1" dirty="0" smtClean="0"/>
          </a:p>
          <a:p>
            <a:pPr fontAlgn="base"/>
            <a:r>
              <a:rPr lang="en-US" sz="1600" b="1" dirty="0" smtClean="0"/>
              <a:t>Government</a:t>
            </a:r>
            <a:endParaRPr lang="en-US" sz="1600" b="1" dirty="0"/>
          </a:p>
          <a:p>
            <a:pPr marL="342900" fontAlgn="base"/>
            <a:r>
              <a:rPr lang="en-US" sz="1600" dirty="0"/>
              <a:t>Evaluate safety and effectiveness of medical devices, work with intellectual property, patents, research diseases</a:t>
            </a:r>
          </a:p>
          <a:p>
            <a:pPr marL="342900" fontAlgn="base"/>
            <a:r>
              <a:rPr lang="en-US" sz="1600" i="1" dirty="0"/>
              <a:t>e.g. US Patent &amp; Trademark Office, FDA, CDC</a:t>
            </a:r>
          </a:p>
        </p:txBody>
      </p:sp>
      <p:pic>
        <p:nvPicPr>
          <p:cNvPr id="5" name="Picture 2" descr="BME logo Coulter Department of Biomedical Engine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8839200" cy="10572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09800" y="5486400"/>
            <a:ext cx="6437101" cy="707886"/>
          </a:xfrm>
          <a:prstGeom prst="rect">
            <a:avLst/>
          </a:prstGeom>
          <a:noFill/>
        </p:spPr>
        <p:txBody>
          <a:bodyPr wrap="square" lIns="91440" tIns="45720" rIns="91440" bIns="45720">
            <a:spAutoFit/>
          </a:bodyPr>
          <a:lstStyle/>
          <a:p>
            <a:pPr algn="r"/>
            <a:r>
              <a:rPr lang="en-US" sz="4000" b="1" i="1" spc="50" dirty="0" smtClean="0">
                <a:ln w="9525" cmpd="sng">
                  <a:solidFill>
                    <a:schemeClr val="bg1"/>
                  </a:solidFill>
                  <a:prstDash val="solid"/>
                </a:ln>
                <a:solidFill>
                  <a:schemeClr val="bg1"/>
                </a:solidFill>
                <a:effectLst>
                  <a:glow rad="38100">
                    <a:schemeClr val="accent1">
                      <a:alpha val="40000"/>
                    </a:schemeClr>
                  </a:glow>
                </a:effectLst>
              </a:rPr>
              <a:t>Fields/Positions in BME</a:t>
            </a:r>
            <a:endParaRPr lang="en-US" sz="3200" b="1" i="1" spc="50" dirty="0" smtClean="0">
              <a:ln w="9525" cmpd="sng">
                <a:solidFill>
                  <a:schemeClr val="bg1"/>
                </a:solidFill>
                <a:prstDash val="solid"/>
              </a:ln>
              <a:solidFill>
                <a:schemeClr val="bg1"/>
              </a:solidFill>
              <a:effectLst>
                <a:glow rad="38100">
                  <a:schemeClr val="accent1">
                    <a:alpha val="40000"/>
                  </a:schemeClr>
                </a:glow>
              </a:effectLst>
            </a:endParaRP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4257148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uzz.jpg"/>
          <p:cNvPicPr>
            <a:picLocks noChangeAspect="1"/>
          </p:cNvPicPr>
          <p:nvPr/>
        </p:nvPicPr>
        <p:blipFill>
          <a:blip r:embed="rId2" cstate="print"/>
          <a:stretch>
            <a:fillRect/>
          </a:stretch>
        </p:blipFill>
        <p:spPr>
          <a:xfrm>
            <a:off x="1613890" y="228600"/>
            <a:ext cx="5777510" cy="4787900"/>
          </a:xfrm>
          <a:prstGeom prst="rect">
            <a:avLst/>
          </a:prstGeom>
        </p:spPr>
      </p:pic>
      <p:sp>
        <p:nvSpPr>
          <p:cNvPr id="2" name="Title 1"/>
          <p:cNvSpPr>
            <a:spLocks noGrp="1"/>
          </p:cNvSpPr>
          <p:nvPr>
            <p:ph type="title"/>
          </p:nvPr>
        </p:nvSpPr>
        <p:spPr/>
        <p:txBody>
          <a:bodyPr/>
          <a:lstStyle/>
          <a:p>
            <a:endParaRPr lang="en-US"/>
          </a:p>
        </p:txBody>
      </p:sp>
      <p:sp>
        <p:nvSpPr>
          <p:cNvPr id="6" name="Rectangle 5"/>
          <p:cNvSpPr/>
          <p:nvPr/>
        </p:nvSpPr>
        <p:spPr>
          <a:xfrm>
            <a:off x="2209800" y="5486400"/>
            <a:ext cx="6437101" cy="707886"/>
          </a:xfrm>
          <a:prstGeom prst="rect">
            <a:avLst/>
          </a:prstGeom>
          <a:noFill/>
        </p:spPr>
        <p:txBody>
          <a:bodyPr wrap="square" lIns="91440" tIns="45720" rIns="91440" bIns="45720">
            <a:spAutoFit/>
          </a:bodyPr>
          <a:lstStyle/>
          <a:p>
            <a:pPr algn="r"/>
            <a:r>
              <a:rPr lang="en-US" sz="4000" b="1" i="1" spc="50" dirty="0" smtClean="0">
                <a:ln w="9525" cmpd="sng">
                  <a:solidFill>
                    <a:schemeClr val="bg1"/>
                  </a:solidFill>
                  <a:prstDash val="solid"/>
                </a:ln>
                <a:solidFill>
                  <a:schemeClr val="bg1"/>
                </a:solidFill>
                <a:effectLst>
                  <a:glow rad="38100">
                    <a:schemeClr val="accent1">
                      <a:alpha val="40000"/>
                    </a:schemeClr>
                  </a:glow>
                </a:effectLst>
              </a:rPr>
              <a:t>This could be you!</a:t>
            </a:r>
            <a:endParaRPr lang="en-US" sz="3200" b="1" i="1" spc="50" dirty="0" smtClean="0">
              <a:ln w="9525" cmpd="sng">
                <a:solidFill>
                  <a:schemeClr val="bg1"/>
                </a:solidFill>
                <a:prstDash val="solid"/>
              </a:ln>
              <a:solidFill>
                <a:schemeClr val="bg1"/>
              </a:solidFill>
              <a:effectLst>
                <a:glow rad="38100">
                  <a:schemeClr val="accent1">
                    <a:alpha val="40000"/>
                  </a:schemeClr>
                </a:glow>
              </a:effectLst>
            </a:endParaRPr>
          </a:p>
        </p:txBody>
      </p:sp>
    </p:spTree>
    <p:extLst>
      <p:ext uri="{BB962C8B-B14F-4D97-AF65-F5344CB8AC3E}">
        <p14:creationId xmlns:p14="http://schemas.microsoft.com/office/powerpoint/2010/main" val="2246191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65996" y="5251158"/>
            <a:ext cx="6437101" cy="707886"/>
          </a:xfrm>
          <a:prstGeom prst="rect">
            <a:avLst/>
          </a:prstGeom>
          <a:noFill/>
        </p:spPr>
        <p:txBody>
          <a:bodyPr wrap="square" lIns="91440" tIns="45720" rIns="91440" bIns="45720">
            <a:spAutoFit/>
          </a:bodyPr>
          <a:lstStyle/>
          <a:p>
            <a:pPr algn="r"/>
            <a:r>
              <a:rPr lang="en-US" sz="4000" b="1" i="1" spc="50" dirty="0" smtClean="0">
                <a:ln w="9525" cmpd="sng">
                  <a:solidFill>
                    <a:schemeClr val="bg1"/>
                  </a:solidFill>
                  <a:prstDash val="solid"/>
                </a:ln>
                <a:solidFill>
                  <a:schemeClr val="bg1"/>
                </a:solidFill>
                <a:effectLst>
                  <a:glow rad="38100">
                    <a:schemeClr val="accent1">
                      <a:alpha val="40000"/>
                    </a:schemeClr>
                  </a:glow>
                </a:effectLst>
              </a:rPr>
              <a:t>Connect with Us!</a:t>
            </a:r>
            <a:endParaRPr lang="en-US" sz="3200" b="1" i="1" spc="50" dirty="0" smtClean="0">
              <a:ln w="9525" cmpd="sng">
                <a:solidFill>
                  <a:schemeClr val="bg1"/>
                </a:solidFill>
                <a:prstDash val="solid"/>
              </a:ln>
              <a:solidFill>
                <a:schemeClr val="bg1"/>
              </a:solidFill>
              <a:effectLst>
                <a:glow rad="38100">
                  <a:schemeClr val="accent1">
                    <a:alpha val="40000"/>
                  </a:schemeClr>
                </a:glow>
              </a:effectLst>
            </a:endParaRPr>
          </a:p>
        </p:txBody>
      </p:sp>
      <p:sp>
        <p:nvSpPr>
          <p:cNvPr id="6" name="Rectangle 5">
            <a:hlinkClick r:id="rId3"/>
          </p:cNvPr>
          <p:cNvSpPr/>
          <p:nvPr/>
        </p:nvSpPr>
        <p:spPr>
          <a:xfrm>
            <a:off x="379379" y="4042989"/>
            <a:ext cx="3711102" cy="769441"/>
          </a:xfrm>
          <a:prstGeom prst="rect">
            <a:avLst/>
          </a:prstGeom>
        </p:spPr>
        <p:txBody>
          <a:bodyPr wrap="square">
            <a:spAutoFit/>
          </a:bodyPr>
          <a:lstStyle/>
          <a:p>
            <a:pPr marL="137160" lvl="0" algn="ctr">
              <a:spcBef>
                <a:spcPts val="800"/>
              </a:spcBef>
            </a:pPr>
            <a:r>
              <a:rPr lang="en-US" sz="2200" b="1" i="1" dirty="0" smtClean="0">
                <a:solidFill>
                  <a:srgbClr val="434342"/>
                </a:solidFill>
                <a:cs typeface="Calibri" pitchFamily="34" charset="0"/>
              </a:rPr>
              <a:t>A different tour guide hosts our Twitter each week</a:t>
            </a:r>
            <a:endParaRPr lang="en-US" sz="2200" b="1" i="1" dirty="0">
              <a:solidFill>
                <a:srgbClr val="434342"/>
              </a:solidFill>
              <a:cs typeface="Calibri" pitchFamily="34" charset="0"/>
            </a:endParaRPr>
          </a:p>
        </p:txBody>
      </p:sp>
      <p:pic>
        <p:nvPicPr>
          <p:cNvPr id="7" name="Picture 2" descr="BME logo Coulter Department of Biomedical Enginee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85724"/>
            <a:ext cx="8991600" cy="9048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g.twimg.com/Twitter_logo_blue.png">
            <a:hlinkClick r:id="rId3"/>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4663" y="2213195"/>
            <a:ext cx="1856733" cy="1509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palaeodeserts.com/wp-content/uploads/2014/02/Facebook-logo-PSD.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0" y="1066800"/>
            <a:ext cx="3136336" cy="160017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hlinkClick r:id="rId3"/>
          </p:cNvPr>
          <p:cNvSpPr/>
          <p:nvPr/>
        </p:nvSpPr>
        <p:spPr>
          <a:xfrm>
            <a:off x="228600" y="1524000"/>
            <a:ext cx="3711102" cy="584775"/>
          </a:xfrm>
          <a:prstGeom prst="rect">
            <a:avLst/>
          </a:prstGeom>
        </p:spPr>
        <p:txBody>
          <a:bodyPr wrap="square">
            <a:spAutoFit/>
          </a:bodyPr>
          <a:lstStyle/>
          <a:p>
            <a:pPr marL="137160" lvl="0" algn="ctr">
              <a:spcBef>
                <a:spcPts val="800"/>
              </a:spcBef>
            </a:pPr>
            <a:r>
              <a:rPr lang="en-US" sz="3200" b="1" i="1" dirty="0" smtClean="0">
                <a:solidFill>
                  <a:srgbClr val="434342"/>
                </a:solidFill>
                <a:cs typeface="Calibri" pitchFamily="34" charset="0"/>
              </a:rPr>
              <a:t>@</a:t>
            </a:r>
            <a:r>
              <a:rPr lang="en-US" sz="3200" b="1" i="1" dirty="0" err="1" smtClean="0">
                <a:solidFill>
                  <a:srgbClr val="434342"/>
                </a:solidFill>
                <a:cs typeface="Calibri" pitchFamily="34" charset="0"/>
              </a:rPr>
              <a:t>AskABME</a:t>
            </a:r>
            <a:endParaRPr lang="en-US" sz="3200" b="1" i="1" dirty="0">
              <a:solidFill>
                <a:srgbClr val="434342"/>
              </a:solidFill>
              <a:cs typeface="Calibri" pitchFamily="34" charset="0"/>
            </a:endParaRPr>
          </a:p>
        </p:txBody>
      </p:sp>
      <p:sp>
        <p:nvSpPr>
          <p:cNvPr id="9" name="Rectangle 8">
            <a:hlinkClick r:id="rId6"/>
          </p:cNvPr>
          <p:cNvSpPr/>
          <p:nvPr/>
        </p:nvSpPr>
        <p:spPr>
          <a:xfrm>
            <a:off x="4790872" y="2362200"/>
            <a:ext cx="4124528" cy="430887"/>
          </a:xfrm>
          <a:prstGeom prst="rect">
            <a:avLst/>
          </a:prstGeom>
        </p:spPr>
        <p:txBody>
          <a:bodyPr wrap="square">
            <a:spAutoFit/>
          </a:bodyPr>
          <a:lstStyle/>
          <a:p>
            <a:pPr marL="137160" lvl="0" algn="ctr">
              <a:spcBef>
                <a:spcPts val="800"/>
              </a:spcBef>
            </a:pPr>
            <a:r>
              <a:rPr lang="en-US" sz="2200" b="1" i="1" dirty="0" smtClean="0">
                <a:cs typeface="Calibri" pitchFamily="34" charset="0"/>
              </a:rPr>
              <a:t>‘Like’ us to stay up-to-date</a:t>
            </a:r>
            <a:endParaRPr lang="en-US" sz="2200" b="1" i="1" dirty="0">
              <a:cs typeface="Calibri" pitchFamily="34" charset="0"/>
            </a:endParaRPr>
          </a:p>
        </p:txBody>
      </p:sp>
      <p:pic>
        <p:nvPicPr>
          <p:cNvPr id="2" name="Picture 1"/>
          <p:cNvPicPr>
            <a:picLocks noChangeAspect="1"/>
          </p:cNvPicPr>
          <p:nvPr/>
        </p:nvPicPr>
        <p:blipFill rotWithShape="1">
          <a:blip r:embed="rId8"/>
          <a:srcRect l="12518" t="10417" r="16618" b="63541"/>
          <a:stretch/>
        </p:blipFill>
        <p:spPr>
          <a:xfrm>
            <a:off x="4632380" y="4038600"/>
            <a:ext cx="4289111" cy="886180"/>
          </a:xfrm>
          <a:prstGeom prst="rect">
            <a:avLst/>
          </a:prstGeom>
        </p:spPr>
      </p:pic>
      <p:sp>
        <p:nvSpPr>
          <p:cNvPr id="10" name="Rectangle 9">
            <a:hlinkClick r:id="rId6"/>
          </p:cNvPr>
          <p:cNvSpPr/>
          <p:nvPr/>
        </p:nvSpPr>
        <p:spPr>
          <a:xfrm>
            <a:off x="4648200" y="3200400"/>
            <a:ext cx="4124528" cy="769441"/>
          </a:xfrm>
          <a:prstGeom prst="rect">
            <a:avLst/>
          </a:prstGeom>
        </p:spPr>
        <p:txBody>
          <a:bodyPr wrap="square">
            <a:spAutoFit/>
          </a:bodyPr>
          <a:lstStyle/>
          <a:p>
            <a:pPr marL="137160" lvl="0" algn="ctr">
              <a:spcBef>
                <a:spcPts val="800"/>
              </a:spcBef>
            </a:pPr>
            <a:r>
              <a:rPr lang="en-US" sz="2200" b="1" i="1" dirty="0" smtClean="0">
                <a:cs typeface="Calibri" pitchFamily="34" charset="0"/>
              </a:rPr>
              <a:t>Visit us online at gtbmedfutures.wix.com/main</a:t>
            </a:r>
            <a:endParaRPr lang="en-US" sz="2200" b="1" i="1" dirty="0">
              <a:cs typeface="Calibri" pitchFamily="34" charset="0"/>
            </a:endParaRPr>
          </a:p>
        </p:txBody>
      </p:sp>
    </p:spTree>
    <p:extLst>
      <p:ext uri="{BB962C8B-B14F-4D97-AF65-F5344CB8AC3E}">
        <p14:creationId xmlns:p14="http://schemas.microsoft.com/office/powerpoint/2010/main" val="1924351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133600"/>
            <a:ext cx="6781800" cy="1862048"/>
          </a:xfrm>
          <a:prstGeom prst="rect">
            <a:avLst/>
          </a:prstGeom>
          <a:noFill/>
          <a:effectLst/>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500" b="1" dirty="0" smtClean="0">
                <a:ln/>
                <a:solidFill>
                  <a:schemeClr val="accent3"/>
                </a:solidFill>
              </a:rPr>
              <a:t>Q &amp; A</a:t>
            </a:r>
            <a:endParaRPr lang="en-US" sz="11500" b="1" dirty="0">
              <a:ln/>
              <a:solidFill>
                <a:schemeClr val="accent3"/>
              </a:solidFill>
            </a:endParaRPr>
          </a:p>
        </p:txBody>
      </p:sp>
      <p:pic>
        <p:nvPicPr>
          <p:cNvPr id="5" name="Picture 2" descr="BME logo Coulter Department of Biomedical Enginee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991600"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213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65996" y="5251158"/>
            <a:ext cx="6437101" cy="1323439"/>
          </a:xfrm>
          <a:prstGeom prst="rect">
            <a:avLst/>
          </a:prstGeom>
          <a:noFill/>
        </p:spPr>
        <p:txBody>
          <a:bodyPr wrap="square" lIns="91440" tIns="45720" rIns="91440" bIns="45720">
            <a:spAutoFit/>
          </a:bodyPr>
          <a:lstStyle/>
          <a:p>
            <a:pPr algn="r"/>
            <a:r>
              <a:rPr lang="en-US" sz="4000" b="1" i="1" spc="50" dirty="0" smtClean="0">
                <a:ln w="9525" cmpd="sng">
                  <a:solidFill>
                    <a:schemeClr val="bg1"/>
                  </a:solidFill>
                  <a:prstDash val="solid"/>
                </a:ln>
                <a:solidFill>
                  <a:schemeClr val="bg1"/>
                </a:solidFill>
                <a:effectLst>
                  <a:glow rad="38100">
                    <a:schemeClr val="accent1">
                      <a:alpha val="40000"/>
                    </a:schemeClr>
                  </a:glow>
                </a:effectLst>
              </a:rPr>
              <a:t>Organizational Structure &amp; Degree Programs </a:t>
            </a:r>
            <a:endParaRPr lang="en-US" sz="3200" b="1" i="1" spc="50" dirty="0" smtClean="0">
              <a:ln w="9525" cmpd="sng">
                <a:solidFill>
                  <a:schemeClr val="bg1"/>
                </a:solidFill>
                <a:prstDash val="solid"/>
              </a:ln>
              <a:solidFill>
                <a:schemeClr val="bg1"/>
              </a:solidFill>
              <a:effectLst>
                <a:glow rad="38100">
                  <a:schemeClr val="accent1">
                    <a:alpha val="40000"/>
                  </a:schemeClr>
                </a:glow>
              </a:effectLst>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6078">
            <a:off x="4654621" y="3051309"/>
            <a:ext cx="2437764" cy="15779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6446">
            <a:off x="2692200" y="2203416"/>
            <a:ext cx="2514600" cy="14712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17479" y="1337889"/>
            <a:ext cx="3711102" cy="769441"/>
          </a:xfrm>
          <a:prstGeom prst="rect">
            <a:avLst/>
          </a:prstGeom>
        </p:spPr>
        <p:txBody>
          <a:bodyPr wrap="square">
            <a:spAutoFit/>
          </a:bodyPr>
          <a:lstStyle/>
          <a:p>
            <a:pPr marL="137160" lvl="0">
              <a:spcBef>
                <a:spcPts val="800"/>
              </a:spcBef>
            </a:pPr>
            <a:r>
              <a:rPr lang="en-US" sz="2200" b="1" i="1" dirty="0">
                <a:solidFill>
                  <a:srgbClr val="434342"/>
                </a:solidFill>
                <a:cs typeface="Calibri" pitchFamily="34" charset="0"/>
              </a:rPr>
              <a:t>School within the College of Engineering @ Georgia </a:t>
            </a:r>
            <a:r>
              <a:rPr lang="en-US" sz="2200" b="1" i="1" dirty="0" smtClean="0">
                <a:solidFill>
                  <a:srgbClr val="434342"/>
                </a:solidFill>
                <a:cs typeface="Calibri" pitchFamily="34" charset="0"/>
              </a:rPr>
              <a:t>Tech</a:t>
            </a:r>
            <a:endParaRPr lang="en-US" sz="2200" b="1" i="1" dirty="0">
              <a:solidFill>
                <a:srgbClr val="434342"/>
              </a:solidFill>
              <a:cs typeface="Calibri" pitchFamily="34" charset="0"/>
            </a:endParaRPr>
          </a:p>
        </p:txBody>
      </p:sp>
      <p:pic>
        <p:nvPicPr>
          <p:cNvPr id="7" name="Picture 2" descr="BME logo Coulter Department of Biomedical Enginee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85724"/>
            <a:ext cx="8991600" cy="9048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57800" y="1179770"/>
            <a:ext cx="2667000" cy="430887"/>
          </a:xfrm>
          <a:prstGeom prst="rect">
            <a:avLst/>
          </a:prstGeom>
        </p:spPr>
        <p:txBody>
          <a:bodyPr wrap="square">
            <a:spAutoFit/>
          </a:bodyPr>
          <a:lstStyle/>
          <a:p>
            <a:pPr marL="594360" indent="-457200">
              <a:buClrTx/>
              <a:buFont typeface="Wingdings" panose="05000000000000000000" pitchFamily="2" charset="2"/>
              <a:buChar char="Ø"/>
            </a:pPr>
            <a:r>
              <a:rPr lang="en-US" sz="2200" b="1" dirty="0">
                <a:cs typeface="Calibri" pitchFamily="34" charset="0"/>
              </a:rPr>
              <a:t>B.S. BMED (GT</a:t>
            </a:r>
            <a:r>
              <a:rPr lang="en-US" sz="2200" b="1" dirty="0" smtClean="0">
                <a:cs typeface="Calibri" pitchFamily="34" charset="0"/>
              </a:rPr>
              <a:t>)</a:t>
            </a:r>
            <a:endParaRPr lang="en-US" sz="2200" b="1" dirty="0">
              <a:cs typeface="Calibri" pitchFamily="34" charset="0"/>
            </a:endParaRPr>
          </a:p>
        </p:txBody>
      </p:sp>
      <p:sp>
        <p:nvSpPr>
          <p:cNvPr id="5" name="Rectangle 4"/>
          <p:cNvSpPr/>
          <p:nvPr/>
        </p:nvSpPr>
        <p:spPr>
          <a:xfrm>
            <a:off x="5257800" y="2537065"/>
            <a:ext cx="2438400" cy="430887"/>
          </a:xfrm>
          <a:prstGeom prst="rect">
            <a:avLst/>
          </a:prstGeom>
        </p:spPr>
        <p:txBody>
          <a:bodyPr wrap="square">
            <a:spAutoFit/>
          </a:bodyPr>
          <a:lstStyle/>
          <a:p>
            <a:pPr marL="594360" lvl="0" indent="-457200">
              <a:buFont typeface="Wingdings" panose="05000000000000000000" pitchFamily="2" charset="2"/>
              <a:buChar char="Ø"/>
            </a:pPr>
            <a:r>
              <a:rPr lang="en-US" sz="2200" b="1" dirty="0" smtClean="0">
                <a:solidFill>
                  <a:srgbClr val="434342"/>
                </a:solidFill>
                <a:cs typeface="Calibri" pitchFamily="34" charset="0"/>
              </a:rPr>
              <a:t>Ph.D</a:t>
            </a:r>
            <a:r>
              <a:rPr lang="en-US" sz="2200" b="1" dirty="0">
                <a:solidFill>
                  <a:srgbClr val="434342"/>
                </a:solidFill>
                <a:cs typeface="Calibri" pitchFamily="34" charset="0"/>
              </a:rPr>
              <a:t>. (GT/EU)</a:t>
            </a:r>
          </a:p>
        </p:txBody>
      </p:sp>
      <p:sp>
        <p:nvSpPr>
          <p:cNvPr id="8" name="Rectangle 7"/>
          <p:cNvSpPr/>
          <p:nvPr/>
        </p:nvSpPr>
        <p:spPr>
          <a:xfrm>
            <a:off x="5257800" y="1825458"/>
            <a:ext cx="3004669" cy="430887"/>
          </a:xfrm>
          <a:prstGeom prst="rect">
            <a:avLst/>
          </a:prstGeom>
        </p:spPr>
        <p:txBody>
          <a:bodyPr wrap="none">
            <a:spAutoFit/>
          </a:bodyPr>
          <a:lstStyle/>
          <a:p>
            <a:pPr marL="594360" lvl="0" indent="-457200">
              <a:buFont typeface="Wingdings" panose="05000000000000000000" pitchFamily="2" charset="2"/>
              <a:buChar char="Ø"/>
            </a:pPr>
            <a:r>
              <a:rPr lang="en-US" sz="2200" b="1" dirty="0" err="1">
                <a:solidFill>
                  <a:srgbClr val="434342"/>
                </a:solidFill>
                <a:cs typeface="Calibri" pitchFamily="34" charset="0"/>
              </a:rPr>
              <a:t>BioID</a:t>
            </a:r>
            <a:r>
              <a:rPr lang="en-US" sz="2200" b="1" dirty="0">
                <a:solidFill>
                  <a:srgbClr val="434342"/>
                </a:solidFill>
                <a:cs typeface="Calibri" pitchFamily="34" charset="0"/>
              </a:rPr>
              <a:t> Masters (GT)</a:t>
            </a:r>
          </a:p>
        </p:txBody>
      </p:sp>
      <p:sp>
        <p:nvSpPr>
          <p:cNvPr id="9" name="Rectangle 8"/>
          <p:cNvSpPr/>
          <p:nvPr/>
        </p:nvSpPr>
        <p:spPr>
          <a:xfrm>
            <a:off x="281411" y="4034417"/>
            <a:ext cx="4429328" cy="769441"/>
          </a:xfrm>
          <a:prstGeom prst="rect">
            <a:avLst/>
          </a:prstGeom>
        </p:spPr>
        <p:txBody>
          <a:bodyPr wrap="square">
            <a:spAutoFit/>
          </a:bodyPr>
          <a:lstStyle/>
          <a:p>
            <a:pPr marL="137160" lvl="0">
              <a:spcBef>
                <a:spcPts val="800"/>
              </a:spcBef>
            </a:pPr>
            <a:r>
              <a:rPr lang="en-US" sz="2200" b="1" i="1" dirty="0">
                <a:solidFill>
                  <a:srgbClr val="434342"/>
                </a:solidFill>
                <a:cs typeface="Calibri" pitchFamily="34" charset="0"/>
              </a:rPr>
              <a:t>Department within the School of Medicine @ Emory University</a:t>
            </a:r>
          </a:p>
        </p:txBody>
      </p:sp>
    </p:spTree>
    <p:extLst>
      <p:ext uri="{BB962C8B-B14F-4D97-AF65-F5344CB8AC3E}">
        <p14:creationId xmlns:p14="http://schemas.microsoft.com/office/powerpoint/2010/main" val="3762186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sz="half" idx="4294967295"/>
          </p:nvPr>
        </p:nvSpPr>
        <p:spPr>
          <a:xfrm>
            <a:off x="457200" y="1143001"/>
            <a:ext cx="4191000" cy="3824761"/>
          </a:xfrm>
        </p:spPr>
        <p:txBody>
          <a:bodyPr>
            <a:normAutofit fontScale="62500" lnSpcReduction="20000"/>
          </a:bodyPr>
          <a:lstStyle/>
          <a:p>
            <a:pPr marL="137160" indent="0" eaLnBrk="1" hangingPunct="1">
              <a:buClrTx/>
              <a:buNone/>
            </a:pPr>
            <a:endParaRPr lang="en-US" sz="2900" b="1" dirty="0" smtClean="0">
              <a:effectLst/>
              <a:cs typeface="Calibri" pitchFamily="34" charset="0"/>
            </a:endParaRPr>
          </a:p>
          <a:p>
            <a:pPr marL="137160" indent="0" eaLnBrk="1" hangingPunct="1">
              <a:buClrTx/>
              <a:buNone/>
            </a:pPr>
            <a:r>
              <a:rPr lang="en-US" sz="2900" b="1" dirty="0" smtClean="0">
                <a:effectLst/>
                <a:cs typeface="Calibri" pitchFamily="34" charset="0"/>
              </a:rPr>
              <a:t>Fall 2014 Enrollment</a:t>
            </a:r>
          </a:p>
          <a:p>
            <a:pPr marL="137160" indent="0" eaLnBrk="1" hangingPunct="1">
              <a:buClrTx/>
              <a:buNone/>
            </a:pPr>
            <a:r>
              <a:rPr lang="en-US" sz="2900" b="0" i="1" dirty="0" smtClean="0">
                <a:effectLst/>
                <a:cs typeface="Calibri" pitchFamily="34" charset="0"/>
              </a:rPr>
              <a:t>~1316 undergraduate students</a:t>
            </a:r>
          </a:p>
          <a:p>
            <a:pPr marL="137160" indent="0" eaLnBrk="1" hangingPunct="1">
              <a:buClrTx/>
              <a:buNone/>
            </a:pPr>
            <a:r>
              <a:rPr lang="en-US" sz="2900" b="0" i="1" dirty="0" smtClean="0">
                <a:effectLst/>
                <a:cs typeface="Calibri" pitchFamily="34" charset="0"/>
              </a:rPr>
              <a:t>~182 graduate students</a:t>
            </a:r>
          </a:p>
          <a:p>
            <a:pPr marL="137160" indent="0" eaLnBrk="1" hangingPunct="1">
              <a:buClrTx/>
              <a:buNone/>
            </a:pPr>
            <a:r>
              <a:rPr lang="en-US" sz="2900" b="0" i="1" dirty="0" smtClean="0">
                <a:cs typeface="Calibri" pitchFamily="34" charset="0"/>
              </a:rPr>
              <a:t>~388 new students (204 women/</a:t>
            </a:r>
            <a:r>
              <a:rPr lang="en-US" sz="2900" b="0" i="1" dirty="0" smtClean="0">
                <a:cs typeface="Calibri" pitchFamily="34" charset="0"/>
                <a:sym typeface="Wingdings" panose="05000000000000000000" pitchFamily="2" charset="2"/>
              </a:rPr>
              <a:t>53%)</a:t>
            </a:r>
            <a:endParaRPr lang="en-US" sz="2900" b="0" i="1" dirty="0" smtClean="0">
              <a:effectLst/>
              <a:cs typeface="Calibri" pitchFamily="34" charset="0"/>
            </a:endParaRPr>
          </a:p>
          <a:p>
            <a:pPr marL="0" indent="0">
              <a:buClrTx/>
              <a:buNone/>
            </a:pPr>
            <a:endParaRPr lang="en-US" sz="2900" dirty="0" smtClean="0">
              <a:effectLst/>
              <a:cs typeface="Calibri" pitchFamily="34" charset="0"/>
            </a:endParaRPr>
          </a:p>
          <a:p>
            <a:pPr marL="137160" indent="0">
              <a:buClrTx/>
              <a:buNone/>
            </a:pPr>
            <a:r>
              <a:rPr lang="en-US" sz="2900" b="1" dirty="0" smtClean="0">
                <a:effectLst/>
                <a:cs typeface="Calibri" pitchFamily="34" charset="0"/>
              </a:rPr>
              <a:t>Degrees Awarded 2013-2014</a:t>
            </a:r>
          </a:p>
          <a:p>
            <a:pPr marL="365760" lvl="1" indent="0">
              <a:buClrTx/>
              <a:buSzPct val="100000"/>
              <a:buNone/>
            </a:pPr>
            <a:r>
              <a:rPr lang="en-US" sz="2900" dirty="0" smtClean="0">
                <a:effectLst/>
                <a:cs typeface="Calibri" pitchFamily="34" charset="0"/>
              </a:rPr>
              <a:t>230 Bachelor Degrees</a:t>
            </a:r>
          </a:p>
          <a:p>
            <a:pPr marL="457200" lvl="1" indent="0">
              <a:buSzPct val="100000"/>
              <a:buNone/>
            </a:pPr>
            <a:r>
              <a:rPr lang="en-US" sz="2900" i="1" dirty="0">
                <a:effectLst/>
                <a:cs typeface="Calibri" pitchFamily="34" charset="0"/>
              </a:rPr>
              <a:t> </a:t>
            </a:r>
            <a:r>
              <a:rPr lang="en-US" sz="2900" i="1" dirty="0" smtClean="0">
                <a:effectLst/>
                <a:cs typeface="Calibri" pitchFamily="34" charset="0"/>
              </a:rPr>
              <a:t>  </a:t>
            </a:r>
            <a:r>
              <a:rPr lang="en-US" sz="2300" i="1" dirty="0" smtClean="0">
                <a:effectLst/>
                <a:cs typeface="Calibri" pitchFamily="34" charset="0"/>
              </a:rPr>
              <a:t>(141 males/89 females)</a:t>
            </a:r>
          </a:p>
          <a:p>
            <a:pPr marL="365760" lvl="1" indent="0">
              <a:buClrTx/>
              <a:buSzPct val="100000"/>
              <a:buNone/>
            </a:pPr>
            <a:endParaRPr lang="en-US" sz="2900" dirty="0" smtClean="0">
              <a:effectLst/>
              <a:cs typeface="Calibri" pitchFamily="34" charset="0"/>
            </a:endParaRPr>
          </a:p>
          <a:p>
            <a:pPr marL="365760" lvl="1" indent="0">
              <a:buClrTx/>
              <a:buSzPct val="100000"/>
              <a:buNone/>
            </a:pPr>
            <a:r>
              <a:rPr lang="en-US" sz="2900" dirty="0" smtClean="0">
                <a:effectLst/>
                <a:cs typeface="Calibri" pitchFamily="34" charset="0"/>
              </a:rPr>
              <a:t>19 Doctoral Degrees</a:t>
            </a:r>
          </a:p>
          <a:p>
            <a:pPr marL="457200" lvl="1" indent="0">
              <a:buSzPct val="100000"/>
              <a:buNone/>
            </a:pPr>
            <a:r>
              <a:rPr lang="en-US" sz="2900" i="1" dirty="0">
                <a:effectLst/>
                <a:cs typeface="Calibri" pitchFamily="34" charset="0"/>
              </a:rPr>
              <a:t> </a:t>
            </a:r>
            <a:r>
              <a:rPr lang="en-US" sz="2900" i="1" dirty="0" smtClean="0">
                <a:effectLst/>
                <a:cs typeface="Calibri" pitchFamily="34" charset="0"/>
              </a:rPr>
              <a:t>   </a:t>
            </a:r>
            <a:r>
              <a:rPr lang="en-US" sz="2300" i="1" dirty="0" smtClean="0">
                <a:effectLst/>
                <a:cs typeface="Calibri" pitchFamily="34" charset="0"/>
              </a:rPr>
              <a:t>(12 males/7 female)</a:t>
            </a:r>
          </a:p>
          <a:p>
            <a:pPr marL="457200" lvl="1" indent="0" eaLnBrk="1" hangingPunct="1">
              <a:buNone/>
            </a:pPr>
            <a:endParaRPr lang="en-US" sz="2400" dirty="0" smtClean="0">
              <a:cs typeface="Times New Roman"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6890">
            <a:off x="5582827" y="1140267"/>
            <a:ext cx="3429000" cy="23336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67710">
            <a:off x="5307696" y="3164468"/>
            <a:ext cx="3429000" cy="22267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BME logo Coulter Department of Biomedical Enginee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 y="161924"/>
            <a:ext cx="8991600" cy="9048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963049" y="5575911"/>
            <a:ext cx="6437101" cy="707886"/>
          </a:xfrm>
          <a:prstGeom prst="rect">
            <a:avLst/>
          </a:prstGeom>
          <a:noFill/>
        </p:spPr>
        <p:txBody>
          <a:bodyPr wrap="square" lIns="91440" tIns="45720" rIns="91440" bIns="45720">
            <a:spAutoFit/>
          </a:bodyPr>
          <a:lstStyle/>
          <a:p>
            <a:pPr algn="r"/>
            <a:r>
              <a:rPr lang="en-US" sz="4000" b="1" i="1" spc="50" dirty="0" smtClean="0">
                <a:ln w="9525" cmpd="sng">
                  <a:solidFill>
                    <a:schemeClr val="bg1"/>
                  </a:solidFill>
                  <a:prstDash val="solid"/>
                </a:ln>
                <a:solidFill>
                  <a:schemeClr val="bg1"/>
                </a:solidFill>
                <a:effectLst>
                  <a:glow rad="38100">
                    <a:schemeClr val="accent1">
                      <a:alpha val="40000"/>
                    </a:schemeClr>
                  </a:glow>
                </a:effectLst>
              </a:rPr>
              <a:t>Class Size</a:t>
            </a:r>
            <a:endParaRPr lang="en-US" sz="3200" b="1" i="1" spc="50" dirty="0" smtClean="0">
              <a:ln w="9525" cmpd="sng">
                <a:solidFill>
                  <a:schemeClr val="bg1"/>
                </a:solidFill>
                <a:prstDash val="solid"/>
              </a:ln>
              <a:solidFill>
                <a:schemeClr val="bg1"/>
              </a:solidFill>
              <a:effectLst>
                <a:glow rad="38100">
                  <a:schemeClr val="accent1">
                    <a:alpha val="40000"/>
                  </a:schemeClr>
                </a:glow>
              </a:effectLst>
            </a:endParaRPr>
          </a:p>
        </p:txBody>
      </p:sp>
    </p:spTree>
    <p:extLst>
      <p:ext uri="{BB962C8B-B14F-4D97-AF65-F5344CB8AC3E}">
        <p14:creationId xmlns:p14="http://schemas.microsoft.com/office/powerpoint/2010/main" val="2771164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ME logo Coulter Department of Biomedical Engine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1924"/>
            <a:ext cx="8839200" cy="1057276"/>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p:cNvSpPr txBox="1">
            <a:spLocks/>
          </p:cNvSpPr>
          <p:nvPr/>
        </p:nvSpPr>
        <p:spPr>
          <a:xfrm>
            <a:off x="5366590" y="1219200"/>
            <a:ext cx="4114801" cy="3500437"/>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r>
              <a:rPr lang="en-US" b="0" dirty="0" smtClean="0">
                <a:solidFill>
                  <a:srgbClr val="0000FF"/>
                </a:solidFill>
                <a:latin typeface="+mj-lt"/>
              </a:rPr>
              <a:t>Department Chair</a:t>
            </a:r>
            <a:r>
              <a:rPr lang="en-US" b="0" dirty="0" smtClean="0">
                <a:solidFill>
                  <a:schemeClr val="bg2">
                    <a:lumMod val="10000"/>
                  </a:schemeClr>
                </a:solidFill>
                <a:latin typeface="+mj-lt"/>
              </a:rPr>
              <a:t/>
            </a:r>
            <a:br>
              <a:rPr lang="en-US" b="0" dirty="0" smtClean="0">
                <a:solidFill>
                  <a:schemeClr val="bg2">
                    <a:lumMod val="10000"/>
                  </a:schemeClr>
                </a:solidFill>
                <a:latin typeface="+mj-lt"/>
              </a:rPr>
            </a:br>
            <a:r>
              <a:rPr lang="en-US" sz="1400" b="0" dirty="0" smtClean="0">
                <a:solidFill>
                  <a:schemeClr val="bg2">
                    <a:lumMod val="10000"/>
                  </a:schemeClr>
                </a:solidFill>
                <a:latin typeface="+mj-lt"/>
              </a:rPr>
              <a:t>Dr. Ravi </a:t>
            </a:r>
            <a:r>
              <a:rPr lang="en-US" sz="1400" b="0" dirty="0" err="1" smtClean="0">
                <a:solidFill>
                  <a:schemeClr val="bg2">
                    <a:lumMod val="10000"/>
                  </a:schemeClr>
                </a:solidFill>
                <a:latin typeface="+mj-lt"/>
              </a:rPr>
              <a:t>Bellamkonda</a:t>
            </a:r>
            <a:endParaRPr lang="en-US" sz="1400" b="0" dirty="0" smtClean="0">
              <a:solidFill>
                <a:schemeClr val="bg2">
                  <a:lumMod val="10000"/>
                </a:schemeClr>
              </a:solidFill>
              <a:latin typeface="+mj-lt"/>
            </a:endParaRPr>
          </a:p>
          <a:p>
            <a:pPr marL="0" indent="0"/>
            <a:endParaRPr lang="en-US" sz="1400" b="0" dirty="0" smtClean="0">
              <a:solidFill>
                <a:schemeClr val="bg2">
                  <a:lumMod val="10000"/>
                </a:schemeClr>
              </a:solidFill>
              <a:latin typeface="Georgia" panose="02040502050405020303" pitchFamily="18" charset="0"/>
            </a:endParaRPr>
          </a:p>
          <a:p>
            <a:pPr marL="0" indent="0"/>
            <a:endParaRPr lang="en-US" sz="1400" dirty="0" smtClean="0">
              <a:solidFill>
                <a:srgbClr val="0000FF"/>
              </a:solidFill>
              <a:latin typeface="Georgia" panose="02040502050405020303" pitchFamily="18" charset="0"/>
            </a:endParaRPr>
          </a:p>
          <a:p>
            <a:pPr marL="0" indent="0"/>
            <a:endParaRPr lang="en-US" sz="1400" dirty="0">
              <a:solidFill>
                <a:srgbClr val="0000FF"/>
              </a:solidFill>
              <a:latin typeface="Georgia" panose="02040502050405020303" pitchFamily="18" charset="0"/>
            </a:endParaRPr>
          </a:p>
          <a:p>
            <a:pPr marL="0" indent="0">
              <a:spcBef>
                <a:spcPts val="0"/>
              </a:spcBef>
            </a:pPr>
            <a:endParaRPr lang="en-US" sz="1400" dirty="0" smtClean="0">
              <a:solidFill>
                <a:srgbClr val="0000FF"/>
              </a:solidFill>
              <a:latin typeface="Georgia" panose="02040502050405020303" pitchFamily="18" charset="0"/>
            </a:endParaRPr>
          </a:p>
          <a:p>
            <a:pPr marL="0" indent="0">
              <a:spcBef>
                <a:spcPts val="0"/>
              </a:spcBef>
            </a:pPr>
            <a:r>
              <a:rPr lang="en-US" sz="1400" dirty="0" smtClean="0">
                <a:solidFill>
                  <a:srgbClr val="0000FF"/>
                </a:solidFill>
                <a:latin typeface="Georgia" panose="02040502050405020303" pitchFamily="18" charset="0"/>
              </a:rPr>
              <a:t/>
            </a:r>
            <a:br>
              <a:rPr lang="en-US" sz="1400" dirty="0" smtClean="0">
                <a:solidFill>
                  <a:srgbClr val="0000FF"/>
                </a:solidFill>
                <a:latin typeface="Georgia" panose="02040502050405020303" pitchFamily="18" charset="0"/>
              </a:rPr>
            </a:br>
            <a:r>
              <a:rPr lang="en-US" sz="1400" dirty="0" smtClean="0">
                <a:solidFill>
                  <a:srgbClr val="0000FF"/>
                </a:solidFill>
                <a:latin typeface="Georgia" panose="02040502050405020303" pitchFamily="18" charset="0"/>
              </a:rPr>
              <a:t>    </a:t>
            </a:r>
            <a:r>
              <a:rPr lang="en-US" b="0" dirty="0" smtClean="0">
                <a:solidFill>
                  <a:srgbClr val="0000FF"/>
                </a:solidFill>
                <a:latin typeface="+mj-lt"/>
              </a:rPr>
              <a:t>Associate Chair for </a:t>
            </a:r>
          </a:p>
          <a:p>
            <a:pPr marL="0" indent="0">
              <a:spcBef>
                <a:spcPts val="0"/>
              </a:spcBef>
            </a:pPr>
            <a:r>
              <a:rPr lang="en-US" b="0" dirty="0">
                <a:solidFill>
                  <a:srgbClr val="0000FF"/>
                </a:solidFill>
                <a:latin typeface="+mj-lt"/>
              </a:rPr>
              <a:t> </a:t>
            </a:r>
            <a:r>
              <a:rPr lang="en-US" b="0" dirty="0" smtClean="0">
                <a:solidFill>
                  <a:srgbClr val="0000FF"/>
                </a:solidFill>
                <a:latin typeface="+mj-lt"/>
              </a:rPr>
              <a:t>   Undergraduate Studies</a:t>
            </a:r>
            <a:r>
              <a:rPr lang="en-US" sz="1400" b="0" dirty="0" smtClean="0">
                <a:solidFill>
                  <a:schemeClr val="bg2">
                    <a:lumMod val="10000"/>
                  </a:schemeClr>
                </a:solidFill>
                <a:latin typeface="+mj-lt"/>
              </a:rPr>
              <a:t/>
            </a:r>
            <a:br>
              <a:rPr lang="en-US" sz="1400" b="0" dirty="0" smtClean="0">
                <a:solidFill>
                  <a:schemeClr val="bg2">
                    <a:lumMod val="10000"/>
                  </a:schemeClr>
                </a:solidFill>
                <a:latin typeface="+mj-lt"/>
              </a:rPr>
            </a:br>
            <a:r>
              <a:rPr lang="en-US" sz="1400" b="0" dirty="0" smtClean="0">
                <a:solidFill>
                  <a:schemeClr val="bg2">
                    <a:lumMod val="10000"/>
                  </a:schemeClr>
                </a:solidFill>
                <a:latin typeface="+mj-lt"/>
              </a:rPr>
              <a:t>     Dr. Ed </a:t>
            </a:r>
            <a:r>
              <a:rPr lang="en-US" sz="1400" b="0" dirty="0" err="1" smtClean="0">
                <a:solidFill>
                  <a:schemeClr val="bg2">
                    <a:lumMod val="10000"/>
                  </a:schemeClr>
                </a:solidFill>
                <a:latin typeface="+mj-lt"/>
              </a:rPr>
              <a:t>Botchwey</a:t>
            </a:r>
            <a:endParaRPr lang="en-US" sz="1400" b="0" dirty="0" smtClean="0">
              <a:solidFill>
                <a:schemeClr val="bg2">
                  <a:lumMod val="10000"/>
                </a:schemeClr>
              </a:solidFill>
              <a:latin typeface="+mj-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590" y="1371600"/>
            <a:ext cx="1447800" cy="1447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581" y="3657600"/>
            <a:ext cx="1357215" cy="1318437"/>
          </a:xfrm>
          <a:prstGeom prst="rect">
            <a:avLst/>
          </a:prstGeom>
        </p:spPr>
      </p:pic>
      <p:sp>
        <p:nvSpPr>
          <p:cNvPr id="8" name="TextBox 7"/>
          <p:cNvSpPr txBox="1"/>
          <p:nvPr/>
        </p:nvSpPr>
        <p:spPr>
          <a:xfrm>
            <a:off x="114300" y="1244600"/>
            <a:ext cx="5252290" cy="4124206"/>
          </a:xfrm>
          <a:prstGeom prst="rect">
            <a:avLst/>
          </a:prstGeom>
          <a:noFill/>
        </p:spPr>
        <p:txBody>
          <a:bodyPr wrap="square" rtlCol="0">
            <a:spAutoFit/>
          </a:bodyPr>
          <a:lstStyle/>
          <a:p>
            <a:pPr marL="285750" indent="-285750">
              <a:buFont typeface="Courier New" panose="02070309020205020404" pitchFamily="49" charset="0"/>
              <a:buChar char="o"/>
            </a:pPr>
            <a:r>
              <a:rPr lang="en-US" dirty="0" smtClean="0"/>
              <a:t>Created in 1997</a:t>
            </a:r>
          </a:p>
          <a:p>
            <a:pPr marL="285750" indent="-285750">
              <a:buFont typeface="Courier New" panose="02070309020205020404" pitchFamily="49" charset="0"/>
              <a:buChar char="o"/>
            </a:pPr>
            <a:r>
              <a:rPr lang="en-US" dirty="0" smtClean="0"/>
              <a:t>First Undergraduate graduating class in 2004</a:t>
            </a:r>
            <a:br>
              <a:rPr lang="en-US" dirty="0" smtClean="0"/>
            </a:br>
            <a:endParaRPr lang="en-US" dirty="0" smtClean="0"/>
          </a:p>
          <a:p>
            <a:pPr marL="285750" indent="-285750">
              <a:buFont typeface="Courier New" panose="02070309020205020404" pitchFamily="49" charset="0"/>
              <a:buChar char="o"/>
            </a:pPr>
            <a:r>
              <a:rPr lang="en-US" dirty="0" smtClean="0"/>
              <a:t>Largest BME department in the United States</a:t>
            </a:r>
          </a:p>
          <a:p>
            <a:pPr marL="285750" indent="-285750">
              <a:buFont typeface="Courier New" panose="02070309020205020404" pitchFamily="49" charset="0"/>
              <a:buChar char="o"/>
            </a:pPr>
            <a:r>
              <a:rPr lang="en-US" dirty="0" smtClean="0"/>
              <a:t>49 Primary BME faculty</a:t>
            </a:r>
          </a:p>
          <a:p>
            <a:pPr marL="285750" indent="-285750">
              <a:buFont typeface="Courier New" panose="02070309020205020404" pitchFamily="49" charset="0"/>
              <a:buChar char="o"/>
            </a:pPr>
            <a:r>
              <a:rPr lang="en-US" dirty="0" smtClean="0"/>
              <a:t>Undergraduate program currently ranked 4</a:t>
            </a:r>
            <a:r>
              <a:rPr lang="en-US" baseline="30000" dirty="0" smtClean="0"/>
              <a:t>th </a:t>
            </a:r>
            <a:r>
              <a:rPr lang="en-US" dirty="0" smtClean="0"/>
              <a:t>*</a:t>
            </a:r>
          </a:p>
          <a:p>
            <a:pPr marL="285750" indent="-285750">
              <a:buFont typeface="Courier New" panose="02070309020205020404" pitchFamily="49" charset="0"/>
              <a:buChar char="o"/>
            </a:pPr>
            <a:r>
              <a:rPr lang="en-US" dirty="0" smtClean="0"/>
              <a:t>Graduate program currently ranked 2</a:t>
            </a:r>
            <a:r>
              <a:rPr lang="en-US" baseline="30000" dirty="0" smtClean="0"/>
              <a:t>nd </a:t>
            </a:r>
            <a:r>
              <a:rPr lang="en-US" dirty="0" smtClean="0"/>
              <a:t>*</a:t>
            </a:r>
            <a:br>
              <a:rPr lang="en-US" dirty="0" smtClean="0"/>
            </a:br>
            <a:endParaRPr lang="en-US" dirty="0"/>
          </a:p>
          <a:p>
            <a:pPr marL="285750" indent="-285750">
              <a:buFont typeface="Courier New" panose="02070309020205020404" pitchFamily="49" charset="0"/>
              <a:buChar char="o"/>
            </a:pPr>
            <a:r>
              <a:rPr lang="en-US" dirty="0" smtClean="0"/>
              <a:t>Approximately 40% of students change majors</a:t>
            </a:r>
          </a:p>
          <a:p>
            <a:pPr marL="285750" indent="-285750">
              <a:buFont typeface="Courier New" panose="02070309020205020404" pitchFamily="49" charset="0"/>
              <a:buChar char="o"/>
            </a:pPr>
            <a:r>
              <a:rPr lang="en-US" dirty="0" smtClean="0"/>
              <a:t>72</a:t>
            </a:r>
            <a:r>
              <a:rPr lang="en-US" dirty="0"/>
              <a:t>% of BMEs have </a:t>
            </a:r>
            <a:r>
              <a:rPr lang="en-US" dirty="0" smtClean="0"/>
              <a:t>done research </a:t>
            </a:r>
            <a:endParaRPr lang="en-US" dirty="0"/>
          </a:p>
          <a:p>
            <a:pPr marL="285750" indent="-285750">
              <a:buFont typeface="Courier New" panose="02070309020205020404" pitchFamily="49" charset="0"/>
              <a:buChar char="o"/>
            </a:pPr>
            <a:r>
              <a:rPr lang="en-US" dirty="0"/>
              <a:t>42% of </a:t>
            </a:r>
            <a:r>
              <a:rPr lang="en-US" dirty="0" smtClean="0"/>
              <a:t>BMEs have co-</a:t>
            </a:r>
            <a:r>
              <a:rPr lang="en-US" dirty="0" err="1" smtClean="0"/>
              <a:t>oped</a:t>
            </a:r>
            <a:r>
              <a:rPr lang="en-US" dirty="0" smtClean="0"/>
              <a:t>/interned</a:t>
            </a:r>
            <a:endParaRPr lang="en-US" dirty="0"/>
          </a:p>
          <a:p>
            <a:pPr marL="285750" indent="-285750">
              <a:buFont typeface="Courier New" panose="02070309020205020404" pitchFamily="49" charset="0"/>
              <a:buChar char="o"/>
            </a:pPr>
            <a:r>
              <a:rPr lang="en-US" dirty="0"/>
              <a:t>18% of BMEs have studied </a:t>
            </a:r>
            <a:r>
              <a:rPr lang="en-US" dirty="0" smtClean="0"/>
              <a:t>abroad</a:t>
            </a:r>
          </a:p>
          <a:p>
            <a:endParaRPr lang="en-US" sz="1600" dirty="0"/>
          </a:p>
          <a:p>
            <a:r>
              <a:rPr lang="en-US" sz="1400" dirty="0" smtClean="0"/>
              <a:t>* US News and World Report</a:t>
            </a:r>
          </a:p>
          <a:p>
            <a:endParaRPr lang="en-US" sz="1600" dirty="0"/>
          </a:p>
        </p:txBody>
      </p:sp>
      <p:sp>
        <p:nvSpPr>
          <p:cNvPr id="7" name="Rectangle 6"/>
          <p:cNvSpPr/>
          <p:nvPr/>
        </p:nvSpPr>
        <p:spPr>
          <a:xfrm>
            <a:off x="2209800" y="5486400"/>
            <a:ext cx="6437101" cy="707886"/>
          </a:xfrm>
          <a:prstGeom prst="rect">
            <a:avLst/>
          </a:prstGeom>
          <a:noFill/>
        </p:spPr>
        <p:txBody>
          <a:bodyPr wrap="square" lIns="91440" tIns="45720" rIns="91440" bIns="45720">
            <a:spAutoFit/>
          </a:bodyPr>
          <a:lstStyle/>
          <a:p>
            <a:pPr algn="r"/>
            <a:r>
              <a:rPr lang="en-US" sz="4000" b="1" i="1" spc="50" dirty="0" smtClean="0">
                <a:ln w="9525" cmpd="sng">
                  <a:solidFill>
                    <a:schemeClr val="bg1"/>
                  </a:solidFill>
                  <a:prstDash val="solid"/>
                </a:ln>
                <a:solidFill>
                  <a:schemeClr val="bg1"/>
                </a:solidFill>
                <a:effectLst>
                  <a:glow rad="38100">
                    <a:schemeClr val="accent1">
                      <a:alpha val="40000"/>
                    </a:schemeClr>
                  </a:glow>
                </a:effectLst>
              </a:rPr>
              <a:t>GT Department Overview</a:t>
            </a:r>
            <a:endParaRPr lang="en-US" sz="3200" b="1" i="1" spc="50" dirty="0" smtClean="0">
              <a:ln w="9525" cmpd="sng">
                <a:solidFill>
                  <a:schemeClr val="bg1"/>
                </a:solidFill>
                <a:prstDash val="solid"/>
              </a:ln>
              <a:solidFill>
                <a:schemeClr val="bg1"/>
              </a:solidFill>
              <a:effectLst>
                <a:glow rad="38100">
                  <a:schemeClr val="accent1">
                    <a:alpha val="40000"/>
                  </a:schemeClr>
                </a:glow>
              </a:effectLst>
            </a:endParaRPr>
          </a:p>
        </p:txBody>
      </p:sp>
    </p:spTree>
    <p:extLst>
      <p:ext uri="{BB962C8B-B14F-4D97-AF65-F5344CB8AC3E}">
        <p14:creationId xmlns:p14="http://schemas.microsoft.com/office/powerpoint/2010/main" val="248265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ME logo Coulter Department of Biomedical Enginee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144000" cy="11334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429000" y="5404029"/>
            <a:ext cx="5257800" cy="1200329"/>
          </a:xfrm>
          <a:prstGeom prst="rect">
            <a:avLst/>
          </a:prstGeom>
        </p:spPr>
        <p:txBody>
          <a:bodyPr wrap="square">
            <a:spAutoFit/>
          </a:bodyPr>
          <a:lstStyle/>
          <a:p>
            <a:pPr algn="ctr"/>
            <a:r>
              <a:rPr lang="en-US" dirty="0">
                <a:solidFill>
                  <a:schemeClr val="bg1"/>
                </a:solidFill>
              </a:rPr>
              <a:t>Biomedical engineers contribute to the research, development and application of innovative approaches, materials, biologics and devices for the prevention, diagnosis and treatment of disease</a:t>
            </a:r>
          </a:p>
        </p:txBody>
      </p:sp>
      <p:pic>
        <p:nvPicPr>
          <p:cNvPr id="6" name="Biomedical Engineering at Georgia Te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287" y="1133476"/>
            <a:ext cx="8525426" cy="4040821"/>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2205212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tnr21180"/>
          <p:cNvPicPr>
            <a:picLocks noChangeAspect="1" noChangeArrowheads="1"/>
          </p:cNvPicPr>
          <p:nvPr/>
        </p:nvPicPr>
        <p:blipFill>
          <a:blip r:embed="rId3"/>
          <a:srcRect/>
          <a:stretch>
            <a:fillRect/>
          </a:stretch>
        </p:blipFill>
        <p:spPr bwMode="auto">
          <a:xfrm>
            <a:off x="783431" y="739774"/>
            <a:ext cx="2166938" cy="1448729"/>
          </a:xfrm>
          <a:prstGeom prst="rect">
            <a:avLst/>
          </a:prstGeom>
          <a:noFill/>
          <a:ln w="9525">
            <a:noFill/>
            <a:miter lim="800000"/>
            <a:headEnd/>
            <a:tailEnd/>
          </a:ln>
        </p:spPr>
      </p:pic>
      <p:pic>
        <p:nvPicPr>
          <p:cNvPr id="43011" name="Picture 7"/>
          <p:cNvPicPr>
            <a:picLocks noChangeAspect="1" noChangeArrowheads="1"/>
          </p:cNvPicPr>
          <p:nvPr/>
        </p:nvPicPr>
        <p:blipFill>
          <a:blip r:embed="rId4"/>
          <a:srcRect/>
          <a:stretch>
            <a:fillRect/>
          </a:stretch>
        </p:blipFill>
        <p:spPr bwMode="auto">
          <a:xfrm>
            <a:off x="3825161" y="765638"/>
            <a:ext cx="1081008" cy="2358562"/>
          </a:xfrm>
          <a:prstGeom prst="rect">
            <a:avLst/>
          </a:prstGeom>
          <a:noFill/>
          <a:ln w="9525">
            <a:noFill/>
            <a:miter lim="800000"/>
            <a:headEnd/>
            <a:tailEnd/>
          </a:ln>
        </p:spPr>
      </p:pic>
      <p:pic>
        <p:nvPicPr>
          <p:cNvPr id="43012" name="Picture 5"/>
          <p:cNvPicPr>
            <a:picLocks noChangeAspect="1" noChangeArrowheads="1"/>
          </p:cNvPicPr>
          <p:nvPr/>
        </p:nvPicPr>
        <p:blipFill>
          <a:blip r:embed="rId5"/>
          <a:srcRect/>
          <a:stretch>
            <a:fillRect/>
          </a:stretch>
        </p:blipFill>
        <p:spPr bwMode="auto">
          <a:xfrm>
            <a:off x="4710906" y="1353343"/>
            <a:ext cx="1169987" cy="1522413"/>
          </a:xfrm>
          <a:prstGeom prst="rect">
            <a:avLst/>
          </a:prstGeom>
          <a:noFill/>
          <a:ln w="9525">
            <a:noFill/>
            <a:miter lim="800000"/>
            <a:headEnd/>
            <a:tailEnd/>
          </a:ln>
        </p:spPr>
      </p:pic>
      <p:pic>
        <p:nvPicPr>
          <p:cNvPr id="43013" name="Picture 9"/>
          <p:cNvPicPr>
            <a:picLocks noChangeAspect="1" noChangeArrowheads="1"/>
          </p:cNvPicPr>
          <p:nvPr/>
        </p:nvPicPr>
        <p:blipFill>
          <a:blip r:embed="rId6"/>
          <a:srcRect/>
          <a:stretch>
            <a:fillRect/>
          </a:stretch>
        </p:blipFill>
        <p:spPr bwMode="auto">
          <a:xfrm>
            <a:off x="6584950" y="1353343"/>
            <a:ext cx="1295400" cy="957263"/>
          </a:xfrm>
          <a:prstGeom prst="rect">
            <a:avLst/>
          </a:prstGeom>
          <a:noFill/>
          <a:ln w="57150">
            <a:solidFill>
              <a:schemeClr val="tx1"/>
            </a:solidFill>
            <a:miter lim="800000"/>
            <a:headEnd/>
            <a:tailEnd/>
          </a:ln>
        </p:spPr>
      </p:pic>
      <p:pic>
        <p:nvPicPr>
          <p:cNvPr id="43014" name="Picture 14" descr="heart">
            <a:hlinkClick r:id="rId7"/>
          </p:cNvPr>
          <p:cNvPicPr>
            <a:picLocks noChangeAspect="1" noChangeArrowheads="1"/>
          </p:cNvPicPr>
          <p:nvPr/>
        </p:nvPicPr>
        <p:blipFill>
          <a:blip r:embed="rId8"/>
          <a:srcRect/>
          <a:stretch>
            <a:fillRect/>
          </a:stretch>
        </p:blipFill>
        <p:spPr bwMode="auto">
          <a:xfrm>
            <a:off x="7892898" y="852487"/>
            <a:ext cx="1143000" cy="1057275"/>
          </a:xfrm>
          <a:prstGeom prst="rect">
            <a:avLst/>
          </a:prstGeom>
          <a:noFill/>
          <a:ln w="9525">
            <a:noFill/>
            <a:miter lim="800000"/>
            <a:headEnd/>
            <a:tailEnd/>
          </a:ln>
        </p:spPr>
      </p:pic>
      <p:sp>
        <p:nvSpPr>
          <p:cNvPr id="43015" name="Text Box 13"/>
          <p:cNvSpPr txBox="1">
            <a:spLocks noChangeArrowheads="1"/>
          </p:cNvSpPr>
          <p:nvPr/>
        </p:nvSpPr>
        <p:spPr bwMode="auto">
          <a:xfrm>
            <a:off x="3657600" y="304800"/>
            <a:ext cx="1924050" cy="457200"/>
          </a:xfrm>
          <a:prstGeom prst="rect">
            <a:avLst/>
          </a:prstGeom>
          <a:noFill/>
          <a:ln w="9525">
            <a:noFill/>
            <a:miter lim="800000"/>
            <a:headEnd/>
            <a:tailEnd/>
          </a:ln>
        </p:spPr>
        <p:txBody>
          <a:bodyPr wrap="none">
            <a:spAutoFit/>
          </a:bodyPr>
          <a:lstStyle/>
          <a:p>
            <a:r>
              <a:rPr lang="en-US" sz="2400" b="1" dirty="0">
                <a:latin typeface="Calibri" pitchFamily="34" charset="0"/>
              </a:rPr>
              <a:t>Biomechanics</a:t>
            </a:r>
          </a:p>
        </p:txBody>
      </p:sp>
      <p:sp>
        <p:nvSpPr>
          <p:cNvPr id="43016" name="Text Box 14"/>
          <p:cNvSpPr txBox="1">
            <a:spLocks noChangeArrowheads="1"/>
          </p:cNvSpPr>
          <p:nvPr/>
        </p:nvSpPr>
        <p:spPr bwMode="auto">
          <a:xfrm>
            <a:off x="228600" y="304800"/>
            <a:ext cx="2471738" cy="457200"/>
          </a:xfrm>
          <a:prstGeom prst="rect">
            <a:avLst/>
          </a:prstGeom>
          <a:noFill/>
          <a:ln w="9525">
            <a:noFill/>
            <a:miter lim="800000"/>
            <a:headEnd/>
            <a:tailEnd/>
          </a:ln>
        </p:spPr>
        <p:txBody>
          <a:bodyPr wrap="none">
            <a:spAutoFit/>
          </a:bodyPr>
          <a:lstStyle/>
          <a:p>
            <a:r>
              <a:rPr lang="en-US" sz="2400" b="1" dirty="0" err="1">
                <a:latin typeface="Calibri" pitchFamily="34" charset="0"/>
              </a:rPr>
              <a:t>Neuroengineering</a:t>
            </a:r>
            <a:endParaRPr lang="en-US" sz="2400" b="1" dirty="0">
              <a:latin typeface="Calibri" pitchFamily="34" charset="0"/>
            </a:endParaRPr>
          </a:p>
        </p:txBody>
      </p:sp>
      <p:sp>
        <p:nvSpPr>
          <p:cNvPr id="43017" name="Text Box 15"/>
          <p:cNvSpPr txBox="1">
            <a:spLocks noChangeArrowheads="1"/>
          </p:cNvSpPr>
          <p:nvPr/>
        </p:nvSpPr>
        <p:spPr bwMode="auto">
          <a:xfrm>
            <a:off x="6280301" y="417939"/>
            <a:ext cx="2069797" cy="830997"/>
          </a:xfrm>
          <a:prstGeom prst="rect">
            <a:avLst/>
          </a:prstGeom>
          <a:noFill/>
          <a:ln w="9525">
            <a:noFill/>
            <a:miter lim="800000"/>
            <a:headEnd/>
            <a:tailEnd/>
          </a:ln>
        </p:spPr>
        <p:txBody>
          <a:bodyPr wrap="none">
            <a:spAutoFit/>
          </a:bodyPr>
          <a:lstStyle/>
          <a:p>
            <a:r>
              <a:rPr lang="en-US" sz="2400" b="1" dirty="0">
                <a:latin typeface="Calibri" pitchFamily="34" charset="0"/>
              </a:rPr>
              <a:t>Cell and </a:t>
            </a:r>
            <a:r>
              <a:rPr lang="en-US" sz="2400" b="1" dirty="0" smtClean="0">
                <a:latin typeface="Calibri" pitchFamily="34" charset="0"/>
              </a:rPr>
              <a:t>Tissue</a:t>
            </a:r>
          </a:p>
          <a:p>
            <a:r>
              <a:rPr lang="en-US" sz="2400" b="1" dirty="0" smtClean="0">
                <a:latin typeface="Calibri" pitchFamily="34" charset="0"/>
              </a:rPr>
              <a:t> </a:t>
            </a:r>
            <a:r>
              <a:rPr lang="en-US" sz="2400" b="1" dirty="0">
                <a:latin typeface="Calibri" pitchFamily="34" charset="0"/>
              </a:rPr>
              <a:t>Engineering</a:t>
            </a:r>
          </a:p>
        </p:txBody>
      </p:sp>
      <p:pic>
        <p:nvPicPr>
          <p:cNvPr id="43018" name="Picture 58" descr="CE Porcine Aortic Valve Model 2625"/>
          <p:cNvPicPr>
            <a:picLocks noChangeAspect="1" noChangeArrowheads="1"/>
          </p:cNvPicPr>
          <p:nvPr/>
        </p:nvPicPr>
        <p:blipFill>
          <a:blip r:embed="rId9"/>
          <a:srcRect/>
          <a:stretch>
            <a:fillRect/>
          </a:stretch>
        </p:blipFill>
        <p:spPr bwMode="auto">
          <a:xfrm>
            <a:off x="6542729" y="3557404"/>
            <a:ext cx="2493169" cy="1255007"/>
          </a:xfrm>
          <a:prstGeom prst="rect">
            <a:avLst/>
          </a:prstGeom>
          <a:noFill/>
          <a:ln w="9525">
            <a:noFill/>
            <a:miter lim="800000"/>
            <a:headEnd/>
            <a:tailEnd/>
          </a:ln>
        </p:spPr>
      </p:pic>
      <p:sp>
        <p:nvSpPr>
          <p:cNvPr id="43019" name="Text Box 17"/>
          <p:cNvSpPr txBox="1">
            <a:spLocks noChangeArrowheads="1"/>
          </p:cNvSpPr>
          <p:nvPr/>
        </p:nvSpPr>
        <p:spPr bwMode="auto">
          <a:xfrm>
            <a:off x="6151013" y="2993231"/>
            <a:ext cx="1782763" cy="457200"/>
          </a:xfrm>
          <a:prstGeom prst="rect">
            <a:avLst/>
          </a:prstGeom>
          <a:noFill/>
          <a:ln w="9525">
            <a:noFill/>
            <a:miter lim="800000"/>
            <a:headEnd/>
            <a:tailEnd/>
          </a:ln>
        </p:spPr>
        <p:txBody>
          <a:bodyPr wrap="none">
            <a:spAutoFit/>
          </a:bodyPr>
          <a:lstStyle/>
          <a:p>
            <a:r>
              <a:rPr lang="en-US" sz="2400" b="1" dirty="0">
                <a:latin typeface="Calibri" pitchFamily="34" charset="0"/>
              </a:rPr>
              <a:t>Biomaterials</a:t>
            </a:r>
          </a:p>
        </p:txBody>
      </p:sp>
      <p:pic>
        <p:nvPicPr>
          <p:cNvPr id="43020" name="Picture 4"/>
          <p:cNvPicPr>
            <a:picLocks noChangeAspect="1" noChangeArrowheads="1"/>
          </p:cNvPicPr>
          <p:nvPr/>
        </p:nvPicPr>
        <p:blipFill>
          <a:blip r:embed="rId10"/>
          <a:srcRect r="2910" b="4120"/>
          <a:stretch>
            <a:fillRect/>
          </a:stretch>
        </p:blipFill>
        <p:spPr bwMode="auto">
          <a:xfrm>
            <a:off x="222249" y="2705100"/>
            <a:ext cx="1858963" cy="1295400"/>
          </a:xfrm>
          <a:prstGeom prst="rect">
            <a:avLst/>
          </a:prstGeom>
          <a:noFill/>
          <a:ln w="12700">
            <a:noFill/>
            <a:miter lim="800000"/>
            <a:headEnd type="none" w="sm" len="sm"/>
            <a:tailEnd type="none" w="sm" len="sm"/>
          </a:ln>
        </p:spPr>
      </p:pic>
      <p:pic>
        <p:nvPicPr>
          <p:cNvPr id="43021" name="Picture 5"/>
          <p:cNvPicPr>
            <a:picLocks noChangeAspect="1" noChangeArrowheads="1"/>
          </p:cNvPicPr>
          <p:nvPr/>
        </p:nvPicPr>
        <p:blipFill>
          <a:blip r:embed="rId11"/>
          <a:srcRect/>
          <a:stretch>
            <a:fillRect/>
          </a:stretch>
        </p:blipFill>
        <p:spPr bwMode="auto">
          <a:xfrm>
            <a:off x="1340644" y="3352800"/>
            <a:ext cx="1371600" cy="1371600"/>
          </a:xfrm>
          <a:prstGeom prst="rect">
            <a:avLst/>
          </a:prstGeom>
          <a:noFill/>
          <a:ln w="12700">
            <a:noFill/>
            <a:miter lim="800000"/>
            <a:headEnd type="none" w="sm" len="sm"/>
            <a:tailEnd type="none" w="sm" len="sm"/>
          </a:ln>
        </p:spPr>
      </p:pic>
      <p:sp>
        <p:nvSpPr>
          <p:cNvPr id="43022" name="Text Box 20"/>
          <p:cNvSpPr txBox="1">
            <a:spLocks noChangeArrowheads="1"/>
          </p:cNvSpPr>
          <p:nvPr/>
        </p:nvSpPr>
        <p:spPr bwMode="auto">
          <a:xfrm>
            <a:off x="2133600" y="2807031"/>
            <a:ext cx="1190625" cy="457200"/>
          </a:xfrm>
          <a:prstGeom prst="rect">
            <a:avLst/>
          </a:prstGeom>
          <a:noFill/>
          <a:ln w="9525">
            <a:noFill/>
            <a:miter lim="800000"/>
            <a:headEnd/>
            <a:tailEnd/>
          </a:ln>
        </p:spPr>
        <p:txBody>
          <a:bodyPr wrap="none">
            <a:spAutoFit/>
          </a:bodyPr>
          <a:lstStyle/>
          <a:p>
            <a:r>
              <a:rPr lang="en-US" sz="2400" b="1" dirty="0">
                <a:latin typeface="Calibri" pitchFamily="34" charset="0"/>
              </a:rPr>
              <a:t>Imaging</a:t>
            </a:r>
          </a:p>
        </p:txBody>
      </p:sp>
      <p:pic>
        <p:nvPicPr>
          <p:cNvPr id="43023" name="Picture 4" descr="St Jude Integrity3 pacemaker"/>
          <p:cNvPicPr>
            <a:picLocks noChangeAspect="1" noChangeArrowheads="1"/>
          </p:cNvPicPr>
          <p:nvPr/>
        </p:nvPicPr>
        <p:blipFill>
          <a:blip r:embed="rId12"/>
          <a:srcRect/>
          <a:stretch>
            <a:fillRect/>
          </a:stretch>
        </p:blipFill>
        <p:spPr bwMode="auto">
          <a:xfrm>
            <a:off x="4119562" y="3385475"/>
            <a:ext cx="1447800" cy="1287463"/>
          </a:xfrm>
          <a:prstGeom prst="rect">
            <a:avLst/>
          </a:prstGeom>
          <a:noFill/>
          <a:ln w="9525">
            <a:noFill/>
            <a:miter lim="800000"/>
            <a:headEnd/>
            <a:tailEnd/>
          </a:ln>
        </p:spPr>
      </p:pic>
      <p:sp>
        <p:nvSpPr>
          <p:cNvPr id="43024" name="Text Box 22"/>
          <p:cNvSpPr txBox="1">
            <a:spLocks noChangeArrowheads="1"/>
          </p:cNvSpPr>
          <p:nvPr/>
        </p:nvSpPr>
        <p:spPr bwMode="auto">
          <a:xfrm>
            <a:off x="3205162" y="4489707"/>
            <a:ext cx="2662238" cy="457200"/>
          </a:xfrm>
          <a:prstGeom prst="rect">
            <a:avLst/>
          </a:prstGeom>
          <a:noFill/>
          <a:ln w="9525">
            <a:noFill/>
            <a:miter lim="800000"/>
            <a:headEnd/>
            <a:tailEnd/>
          </a:ln>
        </p:spPr>
        <p:txBody>
          <a:bodyPr wrap="none">
            <a:spAutoFit/>
          </a:bodyPr>
          <a:lstStyle/>
          <a:p>
            <a:r>
              <a:rPr lang="en-US" sz="2400" b="1" dirty="0">
                <a:latin typeface="Calibri" pitchFamily="34" charset="0"/>
              </a:rPr>
              <a:t>Bioinstrumentation</a:t>
            </a:r>
          </a:p>
        </p:txBody>
      </p:sp>
      <p:sp>
        <p:nvSpPr>
          <p:cNvPr id="18" name="Rectangle 17"/>
          <p:cNvSpPr/>
          <p:nvPr/>
        </p:nvSpPr>
        <p:spPr>
          <a:xfrm>
            <a:off x="2209800" y="5562600"/>
            <a:ext cx="6437101" cy="707886"/>
          </a:xfrm>
          <a:prstGeom prst="rect">
            <a:avLst/>
          </a:prstGeom>
          <a:noFill/>
        </p:spPr>
        <p:txBody>
          <a:bodyPr wrap="square" lIns="91440" tIns="45720" rIns="91440" bIns="45720">
            <a:spAutoFit/>
          </a:bodyPr>
          <a:lstStyle/>
          <a:p>
            <a:pPr algn="r"/>
            <a:r>
              <a:rPr lang="en-US" sz="4000" b="1" i="1" spc="50" dirty="0" smtClean="0">
                <a:ln w="9525" cmpd="sng">
                  <a:solidFill>
                    <a:schemeClr val="bg1"/>
                  </a:solidFill>
                  <a:prstDash val="solid"/>
                </a:ln>
                <a:solidFill>
                  <a:schemeClr val="bg1"/>
                </a:solidFill>
                <a:effectLst>
                  <a:glow rad="38100">
                    <a:schemeClr val="accent1">
                      <a:alpha val="40000"/>
                    </a:schemeClr>
                  </a:glow>
                </a:effectLst>
              </a:rPr>
              <a:t>BME Research</a:t>
            </a:r>
            <a:endParaRPr lang="en-US" sz="3200" b="1" i="1" spc="50" dirty="0" smtClean="0">
              <a:ln w="9525" cmpd="sng">
                <a:solidFill>
                  <a:schemeClr val="bg1"/>
                </a:solidFill>
                <a:prstDash val="solid"/>
              </a:ln>
              <a:solidFill>
                <a:schemeClr val="bg1"/>
              </a:solidFill>
              <a:effectLst>
                <a:glow rad="38100">
                  <a:schemeClr val="accent1">
                    <a:alpha val="40000"/>
                  </a:schemeClr>
                </a:glow>
              </a:effectLst>
            </a:endParaRPr>
          </a:p>
        </p:txBody>
      </p:sp>
    </p:spTree>
    <p:extLst>
      <p:ext uri="{BB962C8B-B14F-4D97-AF65-F5344CB8AC3E}">
        <p14:creationId xmlns:p14="http://schemas.microsoft.com/office/powerpoint/2010/main" val="68303753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2" descr="Z:\My Documents\My Pictures\Kodak Pictures\2005-07-22\PB100003.JPG"/>
          <p:cNvPicPr>
            <a:picLocks noGrp="1" noChangeAspect="1" noChangeArrowheads="1"/>
          </p:cNvPicPr>
          <p:nvPr>
            <p:ph sz="quarter" idx="4294967295"/>
          </p:nvPr>
        </p:nvPicPr>
        <p:blipFill>
          <a:blip r:embed="rId4"/>
          <a:srcRect/>
          <a:stretch>
            <a:fillRect/>
          </a:stretch>
        </p:blipFill>
        <p:spPr>
          <a:xfrm>
            <a:off x="5370301" y="381000"/>
            <a:ext cx="3276600" cy="2457450"/>
          </a:xfrm>
        </p:spPr>
      </p:pic>
      <p:sp>
        <p:nvSpPr>
          <p:cNvPr id="35842" name="Text Placeholder 6"/>
          <p:cNvSpPr>
            <a:spLocks noGrp="1"/>
          </p:cNvSpPr>
          <p:nvPr>
            <p:ph type="body" sz="half" idx="4294967295"/>
          </p:nvPr>
        </p:nvSpPr>
        <p:spPr>
          <a:xfrm>
            <a:off x="304800" y="762000"/>
            <a:ext cx="3352800" cy="4411662"/>
          </a:xfrm>
        </p:spPr>
        <p:txBody>
          <a:bodyPr>
            <a:normAutofit/>
          </a:bodyPr>
          <a:lstStyle/>
          <a:p>
            <a:pPr marL="0" indent="0" algn="ctr" eaLnBrk="1" hangingPunct="1"/>
            <a:r>
              <a:rPr lang="en-US" sz="2400" dirty="0" smtClean="0"/>
              <a:t>An educational approach that fosters the development of cognitive flexibility when students are challenged with solving the right kind of problems</a:t>
            </a:r>
          </a:p>
          <a:p>
            <a:pPr algn="ctr" eaLnBrk="1" hangingPunct="1"/>
            <a:endParaRPr lang="en-US" sz="2400" dirty="0" smtClean="0"/>
          </a:p>
        </p:txBody>
      </p:sp>
      <p:pic>
        <p:nvPicPr>
          <p:cNvPr id="35843" name="Picture 8" descr="Picture2"/>
          <p:cNvPicPr>
            <a:picLocks noGrp="1" noChangeAspect="1" noChangeArrowheads="1"/>
          </p:cNvPicPr>
          <p:nvPr>
            <p:ph sz="quarter" idx="4294967295"/>
          </p:nvPr>
        </p:nvPicPr>
        <p:blipFill>
          <a:blip r:embed="rId5">
            <a:lum bright="-10000"/>
          </a:blip>
          <a:srcRect/>
          <a:stretch>
            <a:fillRect/>
          </a:stretch>
        </p:blipFill>
        <p:spPr>
          <a:xfrm>
            <a:off x="3782112" y="2514600"/>
            <a:ext cx="3292476" cy="2590800"/>
          </a:xfrm>
        </p:spPr>
      </p:pic>
      <p:sp>
        <p:nvSpPr>
          <p:cNvPr id="6" name="Rectangle 5"/>
          <p:cNvSpPr/>
          <p:nvPr/>
        </p:nvSpPr>
        <p:spPr>
          <a:xfrm>
            <a:off x="2209800" y="5486400"/>
            <a:ext cx="6437101" cy="707886"/>
          </a:xfrm>
          <a:prstGeom prst="rect">
            <a:avLst/>
          </a:prstGeom>
          <a:noFill/>
        </p:spPr>
        <p:txBody>
          <a:bodyPr wrap="square" lIns="91440" tIns="45720" rIns="91440" bIns="45720">
            <a:spAutoFit/>
          </a:bodyPr>
          <a:lstStyle/>
          <a:p>
            <a:pPr algn="r"/>
            <a:r>
              <a:rPr lang="en-US" sz="4000" b="1" i="1" spc="50" dirty="0" smtClean="0">
                <a:ln w="9525" cmpd="sng">
                  <a:solidFill>
                    <a:schemeClr val="bg1"/>
                  </a:solidFill>
                  <a:prstDash val="solid"/>
                </a:ln>
                <a:solidFill>
                  <a:schemeClr val="bg1"/>
                </a:solidFill>
                <a:effectLst>
                  <a:glow rad="38100">
                    <a:schemeClr val="accent1">
                      <a:alpha val="40000"/>
                    </a:schemeClr>
                  </a:glow>
                </a:effectLst>
              </a:rPr>
              <a:t>Problem-Based Learning</a:t>
            </a:r>
            <a:endParaRPr lang="en-US" sz="3200" b="1" i="1" spc="50" dirty="0" smtClean="0">
              <a:ln w="9525" cmpd="sng">
                <a:solidFill>
                  <a:schemeClr val="bg1"/>
                </a:solidFill>
                <a:prstDash val="solid"/>
              </a:ln>
              <a:solidFill>
                <a:schemeClr val="bg1"/>
              </a:solidFill>
              <a:effectLst>
                <a:glow rad="38100">
                  <a:schemeClr val="accent1">
                    <a:alpha val="40000"/>
                  </a:schemeClr>
                </a:glow>
              </a:effectLst>
            </a:endParaRPr>
          </a:p>
        </p:txBody>
      </p:sp>
    </p:spTree>
    <p:custDataLst>
      <p:tags r:id="rId1"/>
    </p:custDataLst>
    <p:extLst>
      <p:ext uri="{BB962C8B-B14F-4D97-AF65-F5344CB8AC3E}">
        <p14:creationId xmlns:p14="http://schemas.microsoft.com/office/powerpoint/2010/main" val="827301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314738688"/>
              </p:ext>
            </p:extLst>
          </p:nvPr>
        </p:nvGraphicFramePr>
        <p:xfrm>
          <a:off x="685800" y="1143000"/>
          <a:ext cx="7785645" cy="3843164"/>
        </p:xfrm>
        <a:graphic>
          <a:graphicData uri="http://schemas.openxmlformats.org/drawingml/2006/table">
            <a:tbl>
              <a:tblPr/>
              <a:tblGrid>
                <a:gridCol w="1944860"/>
                <a:gridCol w="388972"/>
                <a:gridCol w="790368"/>
                <a:gridCol w="1121148"/>
                <a:gridCol w="783852"/>
                <a:gridCol w="775244"/>
                <a:gridCol w="1295400"/>
                <a:gridCol w="685801"/>
              </a:tblGrid>
              <a:tr h="399711">
                <a:tc>
                  <a:txBody>
                    <a:bodyPr/>
                    <a:lstStyle/>
                    <a:p>
                      <a:pPr algn="l" fontAlgn="b"/>
                      <a:r>
                        <a:rPr lang="en-US" sz="1200" b="1" i="0" u="none" strike="noStrike" dirty="0">
                          <a:solidFill>
                            <a:srgbClr val="000000"/>
                          </a:solidFill>
                          <a:effectLst/>
                          <a:latin typeface="Calibri" panose="020F0502020204030204" pitchFamily="34" charset="0"/>
                        </a:rPr>
                        <a:t>CHEMISTRY &amp; MATH</a:t>
                      </a:r>
                    </a:p>
                  </a:txBody>
                  <a:tcPr marL="13783" marR="13783" marT="13783"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FFFF00"/>
                    </a:solidFill>
                  </a:tcPr>
                </a:tc>
                <a:tc>
                  <a:txBody>
                    <a:bodyPr/>
                    <a:lstStyle/>
                    <a:p>
                      <a:pPr algn="r" fontAlgn="b"/>
                      <a:r>
                        <a:rPr lang="en-US" sz="1200" b="1" i="0" u="none" strike="noStrike">
                          <a:solidFill>
                            <a:srgbClr val="000000"/>
                          </a:solidFill>
                          <a:effectLst/>
                          <a:latin typeface="Calibri" panose="020F0502020204030204" pitchFamily="34" charset="0"/>
                        </a:rPr>
                        <a:t> </a:t>
                      </a:r>
                    </a:p>
                  </a:txBody>
                  <a:tcPr marL="13783" marR="13783" marT="13783" marB="0" anchor="b">
                    <a:lnL>
                      <a:noFill/>
                    </a:lnL>
                    <a:lnR>
                      <a:noFill/>
                    </a:lnR>
                    <a:lnT w="12700" cap="flat" cmpd="sng" algn="ctr">
                      <a:solidFill>
                        <a:schemeClr val="tx1"/>
                      </a:solidFill>
                      <a:prstDash val="solid"/>
                      <a:round/>
                      <a:headEnd type="none" w="med" len="med"/>
                      <a:tailEnd type="none" w="med" len="med"/>
                    </a:lnT>
                    <a:lnB>
                      <a:noFill/>
                    </a:lnB>
                    <a:solidFill>
                      <a:srgbClr val="FFFF00"/>
                    </a:solidFill>
                  </a:tcPr>
                </a:tc>
                <a:tc>
                  <a:txBody>
                    <a:bodyPr/>
                    <a:lstStyle/>
                    <a:p>
                      <a:pPr algn="l" fontAlgn="b"/>
                      <a:r>
                        <a:rPr lang="en-US" sz="1200" b="1" i="0" u="none" strike="noStrike">
                          <a:solidFill>
                            <a:srgbClr val="000000"/>
                          </a:solidFill>
                          <a:effectLst/>
                          <a:latin typeface="Calibri" panose="020F0502020204030204" pitchFamily="34" charset="0"/>
                        </a:rPr>
                        <a:t> </a:t>
                      </a:r>
                    </a:p>
                  </a:txBody>
                  <a:tcPr marL="13783" marR="13783" marT="13783" marB="0" anchor="b">
                    <a:lnL>
                      <a:noFill/>
                    </a:lnL>
                    <a:lnR>
                      <a:noFill/>
                    </a:lnR>
                    <a:lnT w="12700" cap="flat" cmpd="sng" algn="ctr">
                      <a:solidFill>
                        <a:schemeClr val="tx1"/>
                      </a:solidFill>
                      <a:prstDash val="solid"/>
                      <a:round/>
                      <a:headEnd type="none" w="med" len="med"/>
                      <a:tailEnd type="none" w="med" len="med"/>
                    </a:lnT>
                    <a:lnB>
                      <a:noFill/>
                    </a:lnB>
                    <a:solidFill>
                      <a:srgbClr val="FFFF00"/>
                    </a:solidFill>
                  </a:tcPr>
                </a:tc>
                <a:tc>
                  <a:txBody>
                    <a:bodyPr/>
                    <a:lstStyle/>
                    <a:p>
                      <a:pPr algn="l" fontAlgn="b"/>
                      <a:r>
                        <a:rPr lang="en-US" sz="1200" b="1" i="0" u="none" strike="noStrike">
                          <a:solidFill>
                            <a:srgbClr val="000000"/>
                          </a:solidFill>
                          <a:effectLst/>
                          <a:latin typeface="Calibri" panose="020F0502020204030204" pitchFamily="34" charset="0"/>
                        </a:rPr>
                        <a:t>MAJOR COURSES</a:t>
                      </a:r>
                    </a:p>
                  </a:txBody>
                  <a:tcPr marL="13783" marR="13783" marT="13783" marB="0" anchor="b">
                    <a:lnL>
                      <a:noFill/>
                    </a:lnL>
                    <a:lnR>
                      <a:noFill/>
                    </a:lnR>
                    <a:lnT w="12700" cap="flat" cmpd="sng" algn="ctr">
                      <a:solidFill>
                        <a:schemeClr val="tx1"/>
                      </a:solidFill>
                      <a:prstDash val="solid"/>
                      <a:round/>
                      <a:headEnd type="none" w="med" len="med"/>
                      <a:tailEnd type="none" w="med" len="med"/>
                    </a:lnT>
                    <a:lnB>
                      <a:noFill/>
                    </a:lnB>
                    <a:solidFill>
                      <a:srgbClr val="FFFF00"/>
                    </a:solidFill>
                  </a:tcPr>
                </a:tc>
                <a:tc>
                  <a:txBody>
                    <a:bodyPr/>
                    <a:lstStyle/>
                    <a:p>
                      <a:pPr algn="r" fontAlgn="b"/>
                      <a:r>
                        <a:rPr lang="en-US" sz="1200" b="1" i="0" u="none" strike="noStrike" dirty="0">
                          <a:solidFill>
                            <a:srgbClr val="000000"/>
                          </a:solidFill>
                          <a:effectLst/>
                          <a:latin typeface="Calibri" panose="020F0502020204030204" pitchFamily="34" charset="0"/>
                        </a:rPr>
                        <a:t> </a:t>
                      </a:r>
                    </a:p>
                  </a:txBody>
                  <a:tcPr marL="13783" marR="13783" marT="13783" marB="0" anchor="b">
                    <a:lnL>
                      <a:noFill/>
                    </a:lnL>
                    <a:lnR>
                      <a:noFill/>
                    </a:lnR>
                    <a:lnT w="12700" cap="flat" cmpd="sng" algn="ctr">
                      <a:solidFill>
                        <a:schemeClr val="tx1"/>
                      </a:solidFill>
                      <a:prstDash val="solid"/>
                      <a:round/>
                      <a:headEnd type="none" w="med" len="med"/>
                      <a:tailEnd type="none" w="med" len="med"/>
                    </a:lnT>
                    <a:lnB>
                      <a:noFill/>
                    </a:lnB>
                    <a:solidFill>
                      <a:srgbClr val="FFFF00"/>
                    </a:solidFill>
                  </a:tcPr>
                </a:tc>
                <a:tc>
                  <a:txBody>
                    <a:bodyPr/>
                    <a:lstStyle/>
                    <a:p>
                      <a:pPr algn="l" fontAlgn="b"/>
                      <a:r>
                        <a:rPr lang="en-US" sz="1200" b="1" i="0" u="none" strike="noStrike" dirty="0">
                          <a:solidFill>
                            <a:srgbClr val="000000"/>
                          </a:solidFill>
                          <a:effectLst/>
                          <a:latin typeface="Calibri" panose="020F0502020204030204" pitchFamily="34" charset="0"/>
                        </a:rPr>
                        <a:t> </a:t>
                      </a:r>
                    </a:p>
                  </a:txBody>
                  <a:tcPr marL="13783" marR="13783" marT="13783" marB="0" anchor="b">
                    <a:lnL>
                      <a:noFill/>
                    </a:lnL>
                    <a:lnR>
                      <a:noFill/>
                    </a:lnR>
                    <a:lnT w="12700" cap="flat" cmpd="sng" algn="ctr">
                      <a:solidFill>
                        <a:schemeClr val="tx1"/>
                      </a:solidFill>
                      <a:prstDash val="solid"/>
                      <a:round/>
                      <a:headEnd type="none" w="med" len="med"/>
                      <a:tailEnd type="none" w="med" len="med"/>
                    </a:lnT>
                    <a:lnB>
                      <a:noFill/>
                    </a:lnB>
                    <a:solidFill>
                      <a:srgbClr val="FFFF00"/>
                    </a:solidFill>
                  </a:tcPr>
                </a:tc>
                <a:tc gridSpan="2">
                  <a:txBody>
                    <a:bodyPr/>
                    <a:lstStyle/>
                    <a:p>
                      <a:pPr algn="l" fontAlgn="b"/>
                      <a:r>
                        <a:rPr lang="en-US" sz="1200" b="1" i="0" u="none" strike="noStrike" dirty="0">
                          <a:solidFill>
                            <a:srgbClr val="000000"/>
                          </a:solidFill>
                          <a:effectLst/>
                          <a:latin typeface="Calibri" panose="020F0502020204030204" pitchFamily="34" charset="0"/>
                        </a:rPr>
                        <a:t>PHYSICS, CS, </a:t>
                      </a:r>
                      <a:endParaRPr lang="en-US" sz="1200" b="1" i="0" u="none" strike="noStrike" dirty="0" smtClean="0">
                        <a:solidFill>
                          <a:srgbClr val="000000"/>
                        </a:solidFill>
                        <a:effectLst/>
                        <a:latin typeface="Calibri" panose="020F0502020204030204" pitchFamily="34" charset="0"/>
                      </a:endParaRPr>
                    </a:p>
                    <a:p>
                      <a:pPr algn="l" fontAlgn="b"/>
                      <a:r>
                        <a:rPr lang="en-US" sz="1200" b="1" i="0" u="none" strike="noStrike" dirty="0" smtClean="0">
                          <a:solidFill>
                            <a:srgbClr val="000000"/>
                          </a:solidFill>
                          <a:effectLst/>
                          <a:latin typeface="Calibri" panose="020F0502020204030204" pitchFamily="34" charset="0"/>
                        </a:rPr>
                        <a:t>SCIENCES/ENGINEERING</a:t>
                      </a:r>
                      <a:endParaRPr lang="en-US" sz="1200" b="1" i="0" u="none" strike="noStrike" dirty="0">
                        <a:solidFill>
                          <a:srgbClr val="000000"/>
                        </a:solidFill>
                        <a:effectLst/>
                        <a:latin typeface="Calibri" panose="020F0502020204030204" pitchFamily="34" charset="0"/>
                      </a:endParaRPr>
                    </a:p>
                  </a:txBody>
                  <a:tcPr marL="13783" marR="13783" marT="13783"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00"/>
                    </a:solidFill>
                  </a:tcPr>
                </a:tc>
                <a:tc hMerge="1">
                  <a:txBody>
                    <a:bodyPr/>
                    <a:lstStyle/>
                    <a:p>
                      <a:endParaRPr lang="en-US"/>
                    </a:p>
                  </a:txBody>
                  <a:tcPr/>
                </a:tc>
              </a:tr>
              <a:tr h="275663">
                <a:tc>
                  <a:txBody>
                    <a:bodyPr/>
                    <a:lstStyle/>
                    <a:p>
                      <a:pPr algn="l" fontAlgn="b"/>
                      <a:r>
                        <a:rPr lang="en-US" sz="1800" b="0" i="0" u="none" strike="noStrike" dirty="0">
                          <a:solidFill>
                            <a:srgbClr val="000000"/>
                          </a:solidFill>
                          <a:effectLst/>
                          <a:latin typeface="Calibri" panose="020F0502020204030204" pitchFamily="34" charset="0"/>
                        </a:rPr>
                        <a:t>CHEM 1211K*</a:t>
                      </a:r>
                    </a:p>
                  </a:txBody>
                  <a:tcPr marL="13783" marR="13783" marT="1378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(4)</a:t>
                      </a: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BMED 2210</a:t>
                      </a:r>
                    </a:p>
                  </a:txBody>
                  <a:tcPr marL="13783" marR="13783" marT="1378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(4)</a:t>
                      </a: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PHYS 2211</a:t>
                      </a:r>
                    </a:p>
                  </a:txBody>
                  <a:tcPr marL="13783" marR="13783" marT="13783"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(4)</a:t>
                      </a:r>
                    </a:p>
                  </a:txBody>
                  <a:tcPr marL="13783" marR="13783" marT="13783" marB="0" anchor="b">
                    <a:lnL>
                      <a:noFill/>
                    </a:lnL>
                    <a:lnR w="12700" cap="flat" cmpd="sng" algn="ctr">
                      <a:solidFill>
                        <a:schemeClr val="tx1"/>
                      </a:solidFill>
                      <a:prstDash val="solid"/>
                      <a:round/>
                      <a:headEnd type="none" w="med" len="med"/>
                      <a:tailEnd type="none" w="med" len="med"/>
                    </a:lnR>
                    <a:lnT>
                      <a:noFill/>
                    </a:lnT>
                    <a:lnB>
                      <a:noFill/>
                    </a:lnB>
                  </a:tcPr>
                </a:tc>
              </a:tr>
              <a:tr h="275663">
                <a:tc>
                  <a:txBody>
                    <a:bodyPr/>
                    <a:lstStyle/>
                    <a:p>
                      <a:pPr algn="l" fontAlgn="b"/>
                      <a:r>
                        <a:rPr lang="en-US" sz="1800" b="0" i="0" u="none" strike="noStrike" dirty="0">
                          <a:solidFill>
                            <a:srgbClr val="000000"/>
                          </a:solidFill>
                          <a:effectLst/>
                          <a:latin typeface="Calibri" panose="020F0502020204030204" pitchFamily="34" charset="0"/>
                        </a:rPr>
                        <a:t>CHEM 1315/2312</a:t>
                      </a:r>
                    </a:p>
                  </a:txBody>
                  <a:tcPr marL="13783" marR="13783" marT="1378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(3)</a:t>
                      </a: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BMED 2250</a:t>
                      </a:r>
                    </a:p>
                  </a:txBody>
                  <a:tcPr marL="13783" marR="13783" marT="1378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(3)</a:t>
                      </a: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PHYS 2212</a:t>
                      </a:r>
                    </a:p>
                  </a:txBody>
                  <a:tcPr marL="13783" marR="13783" marT="1378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(3)</a:t>
                      </a:r>
                    </a:p>
                  </a:txBody>
                  <a:tcPr marL="13783" marR="13783" marT="13783" marB="0" anchor="b">
                    <a:lnL>
                      <a:noFill/>
                    </a:lnL>
                    <a:lnR w="12700" cap="flat" cmpd="sng" algn="ctr">
                      <a:solidFill>
                        <a:schemeClr val="tx1"/>
                      </a:solidFill>
                      <a:prstDash val="solid"/>
                      <a:round/>
                      <a:headEnd type="none" w="med" len="med"/>
                      <a:tailEnd type="none" w="med" len="med"/>
                    </a:lnR>
                    <a:lnT>
                      <a:noFill/>
                    </a:lnT>
                    <a:lnB>
                      <a:noFill/>
                    </a:lnB>
                  </a:tcPr>
                </a:tc>
              </a:tr>
              <a:tr h="275663">
                <a:tc>
                  <a:txBody>
                    <a:bodyPr/>
                    <a:lstStyle/>
                    <a:p>
                      <a:pPr algn="l" fontAlgn="b"/>
                      <a:endParaRPr lang="en-US" sz="1800" b="0" i="0" u="none" strike="noStrike" dirty="0">
                        <a:solidFill>
                          <a:srgbClr val="000000"/>
                        </a:solidFill>
                        <a:effectLst/>
                        <a:latin typeface="Calibri" panose="020F0502020204030204" pitchFamily="34" charset="0"/>
                      </a:endParaRPr>
                    </a:p>
                  </a:txBody>
                  <a:tcPr marL="13783" marR="13783" marT="1378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BMED 2310</a:t>
                      </a:r>
                    </a:p>
                  </a:txBody>
                  <a:tcPr marL="13783" marR="13783" marT="1378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(3)</a:t>
                      </a: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w="12700" cap="flat" cmpd="sng" algn="ctr">
                      <a:solidFill>
                        <a:schemeClr val="tx1"/>
                      </a:solidFill>
                      <a:prstDash val="solid"/>
                      <a:round/>
                      <a:headEnd type="none" w="med" len="med"/>
                      <a:tailEnd type="none" w="med" len="med"/>
                    </a:lnR>
                    <a:lnT>
                      <a:noFill/>
                    </a:lnT>
                    <a:lnB>
                      <a:noFill/>
                    </a:lnB>
                  </a:tcPr>
                </a:tc>
              </a:tr>
              <a:tr h="275663">
                <a:tc>
                  <a:txBody>
                    <a:bodyPr/>
                    <a:lstStyle/>
                    <a:p>
                      <a:pPr algn="l" fontAlgn="b"/>
                      <a:r>
                        <a:rPr lang="en-US" sz="1800" b="0" i="0" u="none" strike="noStrike" dirty="0">
                          <a:solidFill>
                            <a:srgbClr val="000000"/>
                          </a:solidFill>
                          <a:effectLst/>
                          <a:latin typeface="Calibri" panose="020F0502020204030204" pitchFamily="34" charset="0"/>
                        </a:rPr>
                        <a:t>MATH 1551</a:t>
                      </a:r>
                    </a:p>
                  </a:txBody>
                  <a:tcPr marL="13783" marR="13783" marT="1378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(2)</a:t>
                      </a: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BMED 3100</a:t>
                      </a:r>
                    </a:p>
                  </a:txBody>
                  <a:tcPr marL="13783" marR="13783" marT="1378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(3)</a:t>
                      </a: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CS 1371</a:t>
                      </a:r>
                    </a:p>
                  </a:txBody>
                  <a:tcPr marL="13783" marR="13783" marT="1378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(3)</a:t>
                      </a:r>
                    </a:p>
                  </a:txBody>
                  <a:tcPr marL="13783" marR="13783" marT="13783" marB="0" anchor="b">
                    <a:lnL>
                      <a:noFill/>
                    </a:lnL>
                    <a:lnR w="12700" cap="flat" cmpd="sng" algn="ctr">
                      <a:solidFill>
                        <a:schemeClr val="tx1"/>
                      </a:solidFill>
                      <a:prstDash val="solid"/>
                      <a:round/>
                      <a:headEnd type="none" w="med" len="med"/>
                      <a:tailEnd type="none" w="med" len="med"/>
                    </a:lnR>
                    <a:lnT>
                      <a:noFill/>
                    </a:lnT>
                    <a:lnB>
                      <a:noFill/>
                    </a:lnB>
                  </a:tcPr>
                </a:tc>
              </a:tr>
              <a:tr h="275663">
                <a:tc>
                  <a:txBody>
                    <a:bodyPr/>
                    <a:lstStyle/>
                    <a:p>
                      <a:pPr algn="l" fontAlgn="b"/>
                      <a:r>
                        <a:rPr lang="en-US" sz="1800" b="0" i="0" u="none" strike="noStrike">
                          <a:solidFill>
                            <a:srgbClr val="000000"/>
                          </a:solidFill>
                          <a:effectLst/>
                          <a:latin typeface="Calibri" panose="020F0502020204030204" pitchFamily="34" charset="0"/>
                        </a:rPr>
                        <a:t>MATH 1552</a:t>
                      </a:r>
                    </a:p>
                  </a:txBody>
                  <a:tcPr marL="13783" marR="13783" marT="1378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(4)</a:t>
                      </a: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BMED 3110</a:t>
                      </a:r>
                    </a:p>
                  </a:txBody>
                  <a:tcPr marL="13783" marR="13783" marT="1378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(2)</a:t>
                      </a: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w="12700" cap="flat" cmpd="sng" algn="ctr">
                      <a:solidFill>
                        <a:schemeClr val="tx1"/>
                      </a:solidFill>
                      <a:prstDash val="solid"/>
                      <a:round/>
                      <a:headEnd type="none" w="med" len="med"/>
                      <a:tailEnd type="none" w="med" len="med"/>
                    </a:lnR>
                    <a:lnT>
                      <a:noFill/>
                    </a:lnT>
                    <a:lnB>
                      <a:noFill/>
                    </a:lnB>
                  </a:tcPr>
                </a:tc>
              </a:tr>
              <a:tr h="275663">
                <a:tc>
                  <a:txBody>
                    <a:bodyPr/>
                    <a:lstStyle/>
                    <a:p>
                      <a:pPr algn="l" fontAlgn="b"/>
                      <a:r>
                        <a:rPr lang="en-US" sz="1800" b="0" i="0" u="none" strike="noStrike">
                          <a:solidFill>
                            <a:srgbClr val="000000"/>
                          </a:solidFill>
                          <a:effectLst/>
                          <a:latin typeface="Calibri" panose="020F0502020204030204" pitchFamily="34" charset="0"/>
                        </a:rPr>
                        <a:t>MATH 1553</a:t>
                      </a:r>
                    </a:p>
                  </a:txBody>
                  <a:tcPr marL="13783" marR="13783" marT="1378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(2)</a:t>
                      </a:r>
                    </a:p>
                  </a:txBody>
                  <a:tcPr marL="13783" marR="13783" marT="1378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BMED 3310</a:t>
                      </a:r>
                    </a:p>
                  </a:txBody>
                  <a:tcPr marL="13783" marR="13783" marT="1378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(3)</a:t>
                      </a: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COE 2001</a:t>
                      </a:r>
                    </a:p>
                  </a:txBody>
                  <a:tcPr marL="13783" marR="13783" marT="1378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(2)</a:t>
                      </a:r>
                    </a:p>
                  </a:txBody>
                  <a:tcPr marL="13783" marR="13783" marT="13783" marB="0" anchor="b">
                    <a:lnL>
                      <a:noFill/>
                    </a:lnL>
                    <a:lnR w="12700" cap="flat" cmpd="sng" algn="ctr">
                      <a:solidFill>
                        <a:schemeClr val="tx1"/>
                      </a:solidFill>
                      <a:prstDash val="solid"/>
                      <a:round/>
                      <a:headEnd type="none" w="med" len="med"/>
                      <a:tailEnd type="none" w="med" len="med"/>
                    </a:lnR>
                    <a:lnT>
                      <a:noFill/>
                    </a:lnT>
                    <a:lnB>
                      <a:noFill/>
                    </a:lnB>
                  </a:tcPr>
                </a:tc>
              </a:tr>
              <a:tr h="275663">
                <a:tc>
                  <a:txBody>
                    <a:bodyPr/>
                    <a:lstStyle/>
                    <a:p>
                      <a:pPr algn="l" fontAlgn="b"/>
                      <a:r>
                        <a:rPr lang="en-US" sz="1800" b="0" i="0" u="none" strike="noStrike">
                          <a:solidFill>
                            <a:srgbClr val="000000"/>
                          </a:solidFill>
                          <a:effectLst/>
                          <a:latin typeface="Calibri" panose="020F0502020204030204" pitchFamily="34" charset="0"/>
                        </a:rPr>
                        <a:t>MATH 2551</a:t>
                      </a:r>
                    </a:p>
                  </a:txBody>
                  <a:tcPr marL="13783" marR="13783" marT="1378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(4)</a:t>
                      </a: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BMED 3400</a:t>
                      </a:r>
                    </a:p>
                  </a:txBody>
                  <a:tcPr marL="13783" marR="13783" marT="1378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(4)</a:t>
                      </a: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MSE 2001</a:t>
                      </a:r>
                    </a:p>
                  </a:txBody>
                  <a:tcPr marL="13783" marR="13783" marT="1378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(3)</a:t>
                      </a:r>
                    </a:p>
                  </a:txBody>
                  <a:tcPr marL="13783" marR="13783" marT="13783" marB="0" anchor="b">
                    <a:lnL>
                      <a:noFill/>
                    </a:lnL>
                    <a:lnR w="12700" cap="flat" cmpd="sng" algn="ctr">
                      <a:solidFill>
                        <a:schemeClr val="tx1"/>
                      </a:solidFill>
                      <a:prstDash val="solid"/>
                      <a:round/>
                      <a:headEnd type="none" w="med" len="med"/>
                      <a:tailEnd type="none" w="med" len="med"/>
                    </a:lnR>
                    <a:lnT>
                      <a:noFill/>
                    </a:lnT>
                    <a:lnB>
                      <a:noFill/>
                    </a:lnB>
                  </a:tcPr>
                </a:tc>
              </a:tr>
              <a:tr h="275663">
                <a:tc>
                  <a:txBody>
                    <a:bodyPr/>
                    <a:lstStyle/>
                    <a:p>
                      <a:pPr algn="l" fontAlgn="b"/>
                      <a:r>
                        <a:rPr lang="en-US" sz="1800" b="0" i="0" u="none" strike="noStrike">
                          <a:solidFill>
                            <a:srgbClr val="000000"/>
                          </a:solidFill>
                          <a:effectLst/>
                          <a:latin typeface="Calibri" panose="020F0502020204030204" pitchFamily="34" charset="0"/>
                        </a:rPr>
                        <a:t>MATH 2552</a:t>
                      </a:r>
                    </a:p>
                  </a:txBody>
                  <a:tcPr marL="13783" marR="13783" marT="1378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(4)</a:t>
                      </a: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BMED 3520</a:t>
                      </a:r>
                    </a:p>
                  </a:txBody>
                  <a:tcPr marL="13783" marR="13783" marT="13783"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(3)</a:t>
                      </a:r>
                    </a:p>
                  </a:txBody>
                  <a:tcPr marL="13783" marR="13783" marT="1378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ECE 3710</a:t>
                      </a:r>
                    </a:p>
                  </a:txBody>
                  <a:tcPr marL="13783" marR="13783" marT="1378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(2)</a:t>
                      </a:r>
                    </a:p>
                  </a:txBody>
                  <a:tcPr marL="13783" marR="13783" marT="13783" marB="0" anchor="b">
                    <a:lnL>
                      <a:noFill/>
                    </a:lnL>
                    <a:lnR w="12700" cap="flat" cmpd="sng" algn="ctr">
                      <a:solidFill>
                        <a:schemeClr val="tx1"/>
                      </a:solidFill>
                      <a:prstDash val="solid"/>
                      <a:round/>
                      <a:headEnd type="none" w="med" len="med"/>
                      <a:tailEnd type="none" w="med" len="med"/>
                    </a:lnR>
                    <a:lnT>
                      <a:noFill/>
                    </a:lnT>
                    <a:lnB>
                      <a:noFill/>
                    </a:lnB>
                  </a:tcPr>
                </a:tc>
              </a:tr>
              <a:tr h="275663">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BMED 3600</a:t>
                      </a:r>
                    </a:p>
                  </a:txBody>
                  <a:tcPr marL="13783" marR="13783" marT="1378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(3)</a:t>
                      </a:r>
                    </a:p>
                  </a:txBody>
                  <a:tcPr marL="13783" marR="13783" marT="1378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ECE 3741</a:t>
                      </a:r>
                    </a:p>
                  </a:txBody>
                  <a:tcPr marL="13783" marR="13783" marT="1378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(1)</a:t>
                      </a:r>
                    </a:p>
                  </a:txBody>
                  <a:tcPr marL="13783" marR="13783" marT="13783" marB="0" anchor="b">
                    <a:lnL>
                      <a:noFill/>
                    </a:lnL>
                    <a:lnR w="12700" cap="flat" cmpd="sng" algn="ctr">
                      <a:solidFill>
                        <a:schemeClr val="tx1"/>
                      </a:solidFill>
                      <a:prstDash val="solid"/>
                      <a:round/>
                      <a:headEnd type="none" w="med" len="med"/>
                      <a:tailEnd type="none" w="med" len="med"/>
                    </a:lnR>
                    <a:lnT>
                      <a:noFill/>
                    </a:lnT>
                    <a:lnB>
                      <a:noFill/>
                    </a:lnB>
                  </a:tcPr>
                </a:tc>
              </a:tr>
              <a:tr h="551325">
                <a:tc>
                  <a:txBody>
                    <a:bodyPr/>
                    <a:lstStyle/>
                    <a:p>
                      <a:pPr algn="l" fontAlgn="b"/>
                      <a:r>
                        <a:rPr lang="en-US" sz="1800" b="0" i="0" u="none" strike="noStrike" dirty="0" err="1">
                          <a:solidFill>
                            <a:srgbClr val="000000"/>
                          </a:solidFill>
                          <a:effectLst/>
                          <a:latin typeface="Calibri" panose="020F0502020204030204" pitchFamily="34" charset="0"/>
                        </a:rPr>
                        <a:t>ISyE</a:t>
                      </a:r>
                      <a:r>
                        <a:rPr lang="en-US" sz="1800" b="0" i="0" u="none" strike="noStrike" dirty="0">
                          <a:solidFill>
                            <a:srgbClr val="000000"/>
                          </a:solidFill>
                          <a:effectLst/>
                          <a:latin typeface="Calibri" panose="020F0502020204030204" pitchFamily="34" charset="0"/>
                        </a:rPr>
                        <a:t>/CEE 3770 </a:t>
                      </a:r>
                      <a:r>
                        <a:rPr lang="en-US" sz="1800" b="0" i="0" u="none" strike="noStrike" dirty="0" smtClean="0">
                          <a:solidFill>
                            <a:srgbClr val="000000"/>
                          </a:solidFill>
                          <a:effectLst/>
                          <a:latin typeface="Calibri" panose="020F0502020204030204" pitchFamily="34" charset="0"/>
                        </a:rPr>
                        <a:t>or</a:t>
                      </a:r>
                    </a:p>
                    <a:p>
                      <a:pPr algn="l" fontAlgn="b"/>
                      <a:r>
                        <a:rPr lang="en-US" sz="1800" b="0" i="0" u="none" strike="noStrike" dirty="0" smtClean="0">
                          <a:solidFill>
                            <a:srgbClr val="000000"/>
                          </a:solidFill>
                          <a:effectLst/>
                          <a:latin typeface="Calibri" panose="020F0502020204030204" pitchFamily="34" charset="0"/>
                        </a:rPr>
                        <a:t>BMED </a:t>
                      </a:r>
                      <a:r>
                        <a:rPr lang="en-US" sz="1800" b="0" i="0" u="none" strike="noStrike" dirty="0">
                          <a:solidFill>
                            <a:srgbClr val="000000"/>
                          </a:solidFill>
                          <a:effectLst/>
                          <a:latin typeface="Calibri" panose="020F0502020204030204" pitchFamily="34" charset="0"/>
                        </a:rPr>
                        <a:t>2400</a:t>
                      </a:r>
                    </a:p>
                  </a:txBody>
                  <a:tcPr marL="13783" marR="13783" marT="1378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(3)</a:t>
                      </a: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BMED 3610</a:t>
                      </a:r>
                    </a:p>
                  </a:txBody>
                  <a:tcPr marL="13783" marR="13783" marT="1378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(2)</a:t>
                      </a:r>
                    </a:p>
                  </a:txBody>
                  <a:tcPr marL="13783" marR="13783" marT="1378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13783" marR="13783" marT="13783" marB="0" anchor="b">
                    <a:lnL>
                      <a:noFill/>
                    </a:lnL>
                    <a:lnR>
                      <a:noFill/>
                    </a:lnR>
                    <a:lnT>
                      <a:noFill/>
                    </a:lnT>
                    <a:lnB>
                      <a:noFill/>
                    </a:lnB>
                  </a:tcPr>
                </a:tc>
                <a:tc>
                  <a:txBody>
                    <a:bodyPr/>
                    <a:lstStyle/>
                    <a:p>
                      <a:pPr algn="r" fontAlgn="b"/>
                      <a:endParaRPr lang="en-US" sz="1800" b="0" i="0" u="none" strike="noStrike" dirty="0">
                        <a:solidFill>
                          <a:srgbClr val="000000"/>
                        </a:solidFill>
                        <a:effectLst/>
                        <a:latin typeface="Calibri" panose="020F0502020204030204" pitchFamily="34" charset="0"/>
                      </a:endParaRPr>
                    </a:p>
                  </a:txBody>
                  <a:tcPr marL="13783" marR="13783" marT="13783" marB="0" anchor="b">
                    <a:lnL>
                      <a:noFill/>
                    </a:lnL>
                    <a:lnR w="12700" cap="flat" cmpd="sng" algn="ctr">
                      <a:solidFill>
                        <a:schemeClr val="tx1"/>
                      </a:solidFill>
                      <a:prstDash val="solid"/>
                      <a:round/>
                      <a:headEnd type="none" w="med" len="med"/>
                      <a:tailEnd type="none" w="med" len="med"/>
                    </a:lnR>
                    <a:lnT>
                      <a:noFill/>
                    </a:lnT>
                    <a:lnB>
                      <a:noFill/>
                    </a:lnB>
                  </a:tcPr>
                </a:tc>
              </a:tr>
              <a:tr h="275663">
                <a:tc>
                  <a:txBody>
                    <a:bodyPr/>
                    <a:lstStyle/>
                    <a:p>
                      <a:pPr algn="l" fontAlgn="b"/>
                      <a:endParaRPr lang="en-US" sz="1800" b="0" i="0" u="none" strike="noStrike" dirty="0">
                        <a:solidFill>
                          <a:srgbClr val="000000"/>
                        </a:solidFill>
                        <a:effectLst/>
                        <a:latin typeface="Calibri" panose="020F0502020204030204" pitchFamily="34" charset="0"/>
                      </a:endParaRPr>
                    </a:p>
                  </a:txBody>
                  <a:tcPr marL="13783" marR="13783" marT="13783"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r"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Calibri" panose="020F0502020204030204" pitchFamily="34" charset="0"/>
                        </a:rPr>
                        <a:t>BMED 4602</a:t>
                      </a:r>
                    </a:p>
                  </a:txBody>
                  <a:tcPr marL="13783" marR="13783" marT="13783"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(3)</a:t>
                      </a:r>
                    </a:p>
                  </a:txBody>
                  <a:tcPr marL="13783" marR="13783" marT="13783"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13783" marR="13783" marT="13783"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13783" marR="13783" marT="13783"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endParaRPr lang="en-US" sz="1800" b="0" i="0" u="none" strike="noStrike" dirty="0">
                        <a:solidFill>
                          <a:srgbClr val="000000"/>
                        </a:solidFill>
                        <a:effectLst/>
                        <a:latin typeface="Calibri" panose="020F0502020204030204" pitchFamily="34" charset="0"/>
                      </a:endParaRPr>
                    </a:p>
                  </a:txBody>
                  <a:tcPr marL="13783" marR="13783" marT="13783"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bl>
          </a:graphicData>
        </a:graphic>
      </p:graphicFrame>
      <p:sp>
        <p:nvSpPr>
          <p:cNvPr id="8" name="Rectangle 7"/>
          <p:cNvSpPr/>
          <p:nvPr/>
        </p:nvSpPr>
        <p:spPr>
          <a:xfrm>
            <a:off x="2209800" y="5334000"/>
            <a:ext cx="6437101" cy="1200329"/>
          </a:xfrm>
          <a:prstGeom prst="rect">
            <a:avLst/>
          </a:prstGeom>
          <a:noFill/>
        </p:spPr>
        <p:txBody>
          <a:bodyPr wrap="square" lIns="91440" tIns="45720" rIns="91440" bIns="45720">
            <a:spAutoFit/>
          </a:bodyPr>
          <a:lstStyle/>
          <a:p>
            <a:pPr algn="r"/>
            <a:r>
              <a:rPr lang="en-US" sz="4000" b="1" i="1" spc="50" dirty="0" smtClean="0">
                <a:ln w="9525" cmpd="sng">
                  <a:solidFill>
                    <a:schemeClr val="bg1"/>
                  </a:solidFill>
                  <a:prstDash val="solid"/>
                </a:ln>
                <a:solidFill>
                  <a:schemeClr val="bg1"/>
                </a:solidFill>
                <a:effectLst>
                  <a:glow rad="38100">
                    <a:schemeClr val="accent1">
                      <a:alpha val="40000"/>
                    </a:schemeClr>
                  </a:glow>
                </a:effectLst>
              </a:rPr>
              <a:t>Degree Requirements </a:t>
            </a:r>
          </a:p>
          <a:p>
            <a:pPr algn="r"/>
            <a:r>
              <a:rPr lang="en-US" sz="3200" b="1" i="1" spc="50" dirty="0" smtClean="0">
                <a:ln w="9525" cmpd="sng">
                  <a:solidFill>
                    <a:schemeClr val="bg1"/>
                  </a:solidFill>
                  <a:prstDash val="solid"/>
                </a:ln>
                <a:solidFill>
                  <a:schemeClr val="bg1"/>
                </a:solidFill>
                <a:effectLst>
                  <a:glow rad="38100">
                    <a:schemeClr val="accent1">
                      <a:alpha val="40000"/>
                    </a:schemeClr>
                  </a:glow>
                </a:effectLst>
              </a:rPr>
              <a:t>(131 Hours)</a:t>
            </a:r>
          </a:p>
        </p:txBody>
      </p:sp>
      <p:sp>
        <p:nvSpPr>
          <p:cNvPr id="5" name="Rectangle 4"/>
          <p:cNvSpPr/>
          <p:nvPr/>
        </p:nvSpPr>
        <p:spPr>
          <a:xfrm>
            <a:off x="685800" y="762000"/>
            <a:ext cx="8077200" cy="369332"/>
          </a:xfrm>
          <a:prstGeom prst="rect">
            <a:avLst/>
          </a:prstGeom>
          <a:solidFill>
            <a:srgbClr val="0000FF"/>
          </a:solidFill>
        </p:spPr>
        <p:txBody>
          <a:bodyPr wrap="square">
            <a:spAutoFit/>
          </a:bodyPr>
          <a:lstStyle/>
          <a:p>
            <a:pPr lvl="0" algn="ctr" fontAlgn="b"/>
            <a:r>
              <a:rPr lang="en-US" dirty="0">
                <a:solidFill>
                  <a:schemeClr val="bg1"/>
                </a:solidFill>
                <a:latin typeface="+mj-lt"/>
              </a:rPr>
              <a:t>Required Engineering and Science Courses (78 hours)</a:t>
            </a:r>
          </a:p>
        </p:txBody>
      </p:sp>
      <p:pic>
        <p:nvPicPr>
          <p:cNvPr id="6" name="Picture 2" descr="BME logo Coulter Department of Biomedical Enginee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
            <a:ext cx="83058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321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244109914"/>
              </p:ext>
            </p:extLst>
          </p:nvPr>
        </p:nvGraphicFramePr>
        <p:xfrm>
          <a:off x="838200" y="1630987"/>
          <a:ext cx="7391401" cy="3326091"/>
        </p:xfrm>
        <a:graphic>
          <a:graphicData uri="http://schemas.openxmlformats.org/drawingml/2006/table">
            <a:tbl>
              <a:tblPr/>
              <a:tblGrid>
                <a:gridCol w="2082601"/>
                <a:gridCol w="714655"/>
                <a:gridCol w="1965308"/>
                <a:gridCol w="660394"/>
                <a:gridCol w="1968443"/>
              </a:tblGrid>
              <a:tr h="595040">
                <a:tc gridSpan="2">
                  <a:txBody>
                    <a:bodyPr/>
                    <a:lstStyle/>
                    <a:p>
                      <a:pPr algn="l" fontAlgn="b"/>
                      <a:r>
                        <a:rPr lang="en-US" sz="1800" b="1" i="0" u="none" strike="noStrike" dirty="0">
                          <a:solidFill>
                            <a:sysClr val="windowText" lastClr="000000"/>
                          </a:solidFill>
                          <a:effectLst/>
                          <a:latin typeface="+mn-lt"/>
                        </a:rPr>
                        <a:t>Humanities</a:t>
                      </a:r>
                    </a:p>
                  </a:txBody>
                  <a:tcPr marL="9525" marR="9525" marT="9525" marB="0" anchor="b">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hMerge="1">
                  <a:txBody>
                    <a:bodyPr/>
                    <a:lstStyle/>
                    <a:p>
                      <a:endParaRPr lang="en-US"/>
                    </a:p>
                  </a:txBody>
                  <a:tcPr/>
                </a:tc>
                <a:tc gridSpan="2">
                  <a:txBody>
                    <a:bodyPr/>
                    <a:lstStyle/>
                    <a:p>
                      <a:pPr lvl="0" algn="l" fontAlgn="b"/>
                      <a:r>
                        <a:rPr lang="en-US" sz="1800" b="1" i="0" u="none" strike="noStrike" dirty="0" smtClean="0">
                          <a:solidFill>
                            <a:sysClr val="windowText" lastClr="000000"/>
                          </a:solidFill>
                          <a:effectLst/>
                          <a:latin typeface="+mn-lt"/>
                        </a:rPr>
                        <a:t>       Social </a:t>
                      </a:r>
                      <a:r>
                        <a:rPr lang="en-US" sz="1800" b="1" i="0" u="none" strike="noStrike" dirty="0">
                          <a:solidFill>
                            <a:sysClr val="windowText" lastClr="000000"/>
                          </a:solidFill>
                          <a:effectLst/>
                          <a:latin typeface="+mn-lt"/>
                        </a:rPr>
                        <a:t>Sciences</a:t>
                      </a:r>
                    </a:p>
                  </a:txBody>
                  <a:tcPr marL="9525" marR="9525" marT="9525" marB="0" anchor="b">
                    <a:lnL>
                      <a:noFill/>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hMerge="1">
                  <a:txBody>
                    <a:bodyPr/>
                    <a:lstStyle/>
                    <a:p>
                      <a:endParaRPr lang="en-US"/>
                    </a:p>
                  </a:txBody>
                  <a:tcPr/>
                </a:tc>
                <a:tc>
                  <a:txBody>
                    <a:bodyPr/>
                    <a:lstStyle/>
                    <a:p>
                      <a:pPr algn="ctr" fontAlgn="b"/>
                      <a:r>
                        <a:rPr lang="en-US" sz="1800" b="1" i="0" u="none" strike="noStrike" dirty="0">
                          <a:solidFill>
                            <a:sysClr val="windowText" lastClr="000000"/>
                          </a:solidFill>
                          <a:effectLst/>
                          <a:latin typeface="+mn-lt"/>
                        </a:rPr>
                        <a:t>Wellness</a:t>
                      </a:r>
                      <a:r>
                        <a:rPr lang="en-US" sz="1800" b="1" i="1" u="none" strike="noStrike" dirty="0">
                          <a:solidFill>
                            <a:sysClr val="windowText" lastClr="000000"/>
                          </a:solidFill>
                          <a:effectLst/>
                          <a:latin typeface="+mn-lt"/>
                        </a:rPr>
                        <a:t> </a:t>
                      </a:r>
                      <a:endParaRPr lang="en-US" sz="1800" b="1" i="1" u="none" strike="noStrike" dirty="0" smtClean="0">
                        <a:solidFill>
                          <a:sysClr val="windowText" lastClr="000000"/>
                        </a:solidFill>
                        <a:effectLst/>
                        <a:latin typeface="+mn-lt"/>
                      </a:endParaRPr>
                    </a:p>
                    <a:p>
                      <a:pPr algn="ctr" fontAlgn="b"/>
                      <a:r>
                        <a:rPr lang="en-US" sz="1200" b="1" i="1" u="none" strike="noStrike" dirty="0" smtClean="0">
                          <a:solidFill>
                            <a:sysClr val="windowText" lastClr="000000"/>
                          </a:solidFill>
                          <a:effectLst/>
                          <a:latin typeface="+mn-lt"/>
                        </a:rPr>
                        <a:t>(</a:t>
                      </a:r>
                      <a:r>
                        <a:rPr lang="en-US" sz="1200" b="1" i="1" u="none" strike="noStrike" dirty="0">
                          <a:solidFill>
                            <a:sysClr val="windowText" lastClr="000000"/>
                          </a:solidFill>
                          <a:effectLst/>
                          <a:latin typeface="+mn-lt"/>
                        </a:rPr>
                        <a:t>choose one)</a:t>
                      </a:r>
                      <a:endParaRPr lang="en-US" sz="1200" b="1" i="0" u="none" strike="noStrike" dirty="0">
                        <a:solidFill>
                          <a:sysClr val="windowText" lastClr="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r>
              <a:tr h="288472">
                <a:tc>
                  <a:txBody>
                    <a:bodyPr/>
                    <a:lstStyle/>
                    <a:p>
                      <a:pPr algn="l" fontAlgn="b"/>
                      <a:r>
                        <a:rPr lang="en-US" sz="1800" b="0" i="0" u="none" strike="noStrike" dirty="0" smtClean="0">
                          <a:solidFill>
                            <a:srgbClr val="000000"/>
                          </a:solidFill>
                          <a:effectLst/>
                          <a:latin typeface="+mn-lt"/>
                        </a:rPr>
                        <a:t> ENGL </a:t>
                      </a:r>
                      <a:r>
                        <a:rPr lang="en-US" sz="1800" b="0" i="0" u="none" strike="noStrike" dirty="0">
                          <a:solidFill>
                            <a:srgbClr val="000000"/>
                          </a:solidFill>
                          <a:effectLst/>
                          <a:latin typeface="+mn-lt"/>
                        </a:rPr>
                        <a:t>1101</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a:t>
                      </a:r>
                      <a:r>
                        <a:rPr lang="en-US" sz="1800" b="0" i="0" u="none" strike="noStrike" dirty="0">
                          <a:solidFill>
                            <a:srgbClr val="000000"/>
                          </a:solidFill>
                          <a:effectLst/>
                          <a:latin typeface="+mn-lt"/>
                        </a:rPr>
                        <a:t>3)</a:t>
                      </a:r>
                    </a:p>
                  </a:txBody>
                  <a:tcPr marL="9525" marR="9525" marT="9525" marB="0" anchor="b">
                    <a:lnL>
                      <a:noFill/>
                    </a:lnL>
                    <a:lnR w="19050" cap="flat" cmpd="sng" algn="ctr">
                      <a:noFill/>
                      <a:prstDash val="solid"/>
                      <a:round/>
                      <a:headEnd type="none" w="med" len="med"/>
                      <a:tailEnd type="none" w="med" len="med"/>
                    </a:lnR>
                    <a:lnT>
                      <a:noFill/>
                    </a:lnT>
                    <a:lnB>
                      <a:noFill/>
                    </a:lnB>
                  </a:tcPr>
                </a:tc>
                <a:tc>
                  <a:txBody>
                    <a:bodyPr/>
                    <a:lstStyle/>
                    <a:p>
                      <a:pPr algn="l" fontAlgn="b"/>
                      <a:r>
                        <a:rPr lang="en-US" sz="1800" b="0" i="0" u="none" strike="noStrike" dirty="0" smtClean="0">
                          <a:solidFill>
                            <a:srgbClr val="000000"/>
                          </a:solidFill>
                          <a:effectLst/>
                          <a:latin typeface="+mn-lt"/>
                        </a:rPr>
                        <a:t>U.S</a:t>
                      </a:r>
                      <a:r>
                        <a:rPr lang="en-US" sz="1800" b="0" i="0" u="none" strike="noStrike" dirty="0">
                          <a:solidFill>
                            <a:srgbClr val="000000"/>
                          </a:solidFill>
                          <a:effectLst/>
                          <a:latin typeface="+mn-lt"/>
                        </a:rPr>
                        <a:t>. Perspective</a:t>
                      </a:r>
                    </a:p>
                  </a:txBody>
                  <a:tcPr marL="9525" marR="9525" marT="9525" marB="0" anchor="b">
                    <a:lnL>
                      <a:noFill/>
                    </a:lnL>
                    <a:lnR>
                      <a:noFill/>
                    </a:lnR>
                    <a:lnT>
                      <a:noFill/>
                    </a:lnT>
                    <a:lnB>
                      <a:noFill/>
                    </a:lnB>
                  </a:tcPr>
                </a:tc>
                <a:tc>
                  <a:txBody>
                    <a:bodyPr/>
                    <a:lstStyle/>
                    <a:p>
                      <a:pPr algn="l" fontAlgn="b"/>
                      <a:r>
                        <a:rPr lang="en-US" sz="1800" b="0" i="0" u="none" strike="noStrike" dirty="0" smtClean="0">
                          <a:solidFill>
                            <a:srgbClr val="000000"/>
                          </a:solidFill>
                          <a:effectLst/>
                          <a:latin typeface="+mn-lt"/>
                        </a:rPr>
                        <a:t> </a:t>
                      </a:r>
                      <a:r>
                        <a:rPr lang="en-US" sz="1800" b="0" i="0" u="none" strike="noStrike" dirty="0">
                          <a:solidFill>
                            <a:srgbClr val="000000"/>
                          </a:solidFill>
                          <a:effectLst/>
                          <a:latin typeface="+mn-lt"/>
                        </a:rPr>
                        <a:t>(3)</a:t>
                      </a:r>
                    </a:p>
                  </a:txBody>
                  <a:tcPr marL="9525" marR="9525" marT="9525" marB="0" anchor="b">
                    <a:lnL>
                      <a:noFill/>
                    </a:lnL>
                    <a:lnR w="12700" cap="flat" cmpd="sng" algn="ctr">
                      <a:solidFill>
                        <a:schemeClr val="bg1"/>
                      </a:solidFill>
                      <a:prstDash val="solid"/>
                      <a:round/>
                      <a:headEnd type="none" w="med" len="med"/>
                      <a:tailEnd type="none" w="med" len="med"/>
                    </a:lnR>
                    <a:lnT>
                      <a:noFill/>
                    </a:lnT>
                    <a:lnB>
                      <a:noFill/>
                    </a:lnB>
                  </a:tcPr>
                </a:tc>
                <a:tc>
                  <a:txBody>
                    <a:bodyPr/>
                    <a:lstStyle/>
                    <a:p>
                      <a:pPr algn="l" fontAlgn="b"/>
                      <a:r>
                        <a:rPr lang="en-US" sz="1800" b="0" i="0" u="none" strike="noStrike" dirty="0" smtClean="0">
                          <a:solidFill>
                            <a:srgbClr val="000000"/>
                          </a:solidFill>
                          <a:effectLst/>
                          <a:latin typeface="+mn-lt"/>
                        </a:rPr>
                        <a:t>       APPH 1040</a:t>
                      </a:r>
                      <a:endParaRPr lang="en-US" sz="18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72803">
                <a:tc>
                  <a:txBody>
                    <a:bodyPr/>
                    <a:lstStyle/>
                    <a:p>
                      <a:pPr algn="l" fontAlgn="b"/>
                      <a:r>
                        <a:rPr lang="en-US" sz="1800" b="0" i="0" u="none" strike="noStrike" dirty="0" smtClean="0">
                          <a:solidFill>
                            <a:srgbClr val="000000"/>
                          </a:solidFill>
                          <a:effectLst/>
                          <a:latin typeface="+mn-lt"/>
                        </a:rPr>
                        <a:t> ENGL </a:t>
                      </a:r>
                      <a:r>
                        <a:rPr lang="en-US" sz="1800" b="0" i="0" u="none" strike="noStrike" dirty="0">
                          <a:solidFill>
                            <a:srgbClr val="000000"/>
                          </a:solidFill>
                          <a:effectLst/>
                          <a:latin typeface="+mn-lt"/>
                        </a:rPr>
                        <a:t>1102</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a:t>
                      </a:r>
                      <a:r>
                        <a:rPr lang="en-US" sz="1800" b="0" i="0" u="none" strike="noStrike" dirty="0">
                          <a:solidFill>
                            <a:srgbClr val="000000"/>
                          </a:solidFill>
                          <a:effectLst/>
                          <a:latin typeface="+mn-lt"/>
                        </a:rPr>
                        <a:t>3)</a:t>
                      </a:r>
                    </a:p>
                  </a:txBody>
                  <a:tcPr marL="9525" marR="9525" marT="9525" marB="0" anchor="b">
                    <a:lnL>
                      <a:noFill/>
                    </a:lnL>
                    <a:lnR w="19050" cap="flat" cmpd="sng" algn="ctr">
                      <a:noFill/>
                      <a:prstDash val="solid"/>
                      <a:round/>
                      <a:headEnd type="none" w="med" len="med"/>
                      <a:tailEnd type="none" w="med" len="med"/>
                    </a:lnR>
                    <a:lnT>
                      <a:noFill/>
                    </a:lnT>
                    <a:lnB>
                      <a:noFill/>
                    </a:lnB>
                  </a:tcPr>
                </a:tc>
                <a:tc>
                  <a:txBody>
                    <a:bodyPr/>
                    <a:lstStyle/>
                    <a:p>
                      <a:pPr algn="l" fontAlgn="b"/>
                      <a:r>
                        <a:rPr lang="en-US" sz="1800" b="0" i="0" u="none" strike="noStrike" dirty="0">
                          <a:solidFill>
                            <a:srgbClr val="000000"/>
                          </a:solidFill>
                          <a:effectLst/>
                          <a:latin typeface="+mn-lt"/>
                        </a:rPr>
                        <a:t>_____________</a:t>
                      </a:r>
                    </a:p>
                  </a:txBody>
                  <a:tcPr marL="9525" marR="9525" marT="9525" marB="0" anchor="b">
                    <a:lnL>
                      <a:noFill/>
                    </a:lnL>
                    <a:lnR>
                      <a:noFill/>
                    </a:lnR>
                    <a:lnT>
                      <a:noFill/>
                    </a:lnT>
                    <a:lnB>
                      <a:noFill/>
                    </a:lnB>
                  </a:tcPr>
                </a:tc>
                <a:tc>
                  <a:txBody>
                    <a:bodyPr/>
                    <a:lstStyle/>
                    <a:p>
                      <a:pPr algn="l" fontAlgn="b"/>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a:t>
                      </a:r>
                      <a:r>
                        <a:rPr lang="en-US" sz="1800" b="0" i="0" u="none" strike="noStrike" dirty="0">
                          <a:solidFill>
                            <a:srgbClr val="000000"/>
                          </a:solidFill>
                          <a:effectLst/>
                          <a:latin typeface="+mn-lt"/>
                        </a:rPr>
                        <a:t>3)</a:t>
                      </a:r>
                    </a:p>
                  </a:txBody>
                  <a:tcPr marL="9525" marR="9525" marT="9525" marB="0" anchor="b">
                    <a:lnL>
                      <a:noFill/>
                    </a:lnL>
                    <a:lnR w="12700" cap="flat" cmpd="sng" algn="ctr">
                      <a:solidFill>
                        <a:schemeClr val="bg1"/>
                      </a:solidFill>
                      <a:prstDash val="solid"/>
                      <a:round/>
                      <a:headEnd type="none" w="med" len="med"/>
                      <a:tailEnd type="none" w="med" len="med"/>
                    </a:lnR>
                    <a:lnT>
                      <a:noFill/>
                    </a:lnT>
                    <a:lnB>
                      <a:noFill/>
                    </a:lnB>
                  </a:tcPr>
                </a:tc>
                <a:tc>
                  <a:txBody>
                    <a:bodyPr/>
                    <a:lstStyle/>
                    <a:p>
                      <a:pPr algn="l" fontAlgn="b"/>
                      <a:r>
                        <a:rPr lang="en-US" sz="1800" b="0" i="1" u="none" strike="noStrike" dirty="0" smtClean="0">
                          <a:solidFill>
                            <a:srgbClr val="000000"/>
                          </a:solidFill>
                          <a:effectLst/>
                          <a:latin typeface="+mn-lt"/>
                        </a:rPr>
                        <a:t>      or</a:t>
                      </a:r>
                      <a:endParaRPr lang="en-US" sz="1800" b="0" i="1" u="none" strike="noStrike" dirty="0">
                        <a:solidFill>
                          <a:srgbClr val="000000"/>
                        </a:solidFill>
                        <a:effectLst/>
                        <a:latin typeface="+mn-lt"/>
                      </a:endParaRPr>
                    </a:p>
                  </a:txBody>
                  <a:tcPr marL="257175" marR="9525" marT="9525" marB="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72803">
                <a:tc>
                  <a:txBody>
                    <a:bodyPr/>
                    <a:lstStyle/>
                    <a:p>
                      <a:pPr algn="l" fontAlgn="b"/>
                      <a:r>
                        <a:rPr lang="en-US" sz="1800" b="0" i="0" u="none" strike="noStrike" dirty="0" smtClean="0">
                          <a:solidFill>
                            <a:srgbClr val="000000"/>
                          </a:solidFill>
                          <a:effectLst/>
                          <a:latin typeface="+mn-lt"/>
                        </a:rPr>
                        <a:t> _____________</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b"/>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a:t>
                      </a:r>
                      <a:r>
                        <a:rPr lang="en-US" sz="1800" b="0" i="0" u="none" strike="noStrike" dirty="0">
                          <a:solidFill>
                            <a:srgbClr val="000000"/>
                          </a:solidFill>
                          <a:effectLst/>
                          <a:latin typeface="+mn-lt"/>
                        </a:rPr>
                        <a:t>3)</a:t>
                      </a:r>
                    </a:p>
                  </a:txBody>
                  <a:tcPr marL="9525" marR="9525" marT="9525" marB="0" anchor="b">
                    <a:lnL>
                      <a:noFill/>
                    </a:lnL>
                    <a:lnR w="19050" cap="flat" cmpd="sng" algn="ctr">
                      <a:noFill/>
                      <a:prstDash val="solid"/>
                      <a:round/>
                      <a:headEnd type="none" w="med" len="med"/>
                      <a:tailEnd type="none" w="med" len="med"/>
                    </a:lnR>
                    <a:lnT>
                      <a:noFill/>
                    </a:lnT>
                    <a:lnB>
                      <a:noFill/>
                    </a:lnB>
                  </a:tcPr>
                </a:tc>
                <a:tc>
                  <a:txBody>
                    <a:bodyPr/>
                    <a:lstStyle/>
                    <a:p>
                      <a:pPr algn="l" fontAlgn="b"/>
                      <a:r>
                        <a:rPr lang="en-US" sz="1800" b="0" i="0" u="none" strike="noStrike" dirty="0">
                          <a:solidFill>
                            <a:srgbClr val="000000"/>
                          </a:solidFill>
                          <a:effectLst/>
                          <a:latin typeface="+mn-lt"/>
                        </a:rPr>
                        <a:t>_____________</a:t>
                      </a:r>
                    </a:p>
                  </a:txBody>
                  <a:tcPr marL="9525" marR="9525" marT="9525" marB="0" anchor="b">
                    <a:lnL>
                      <a:noFill/>
                    </a:lnL>
                    <a:lnR>
                      <a:noFill/>
                    </a:lnR>
                    <a:lnT>
                      <a:noFill/>
                    </a:lnT>
                    <a:lnB>
                      <a:noFill/>
                    </a:lnB>
                  </a:tcPr>
                </a:tc>
                <a:tc>
                  <a:txBody>
                    <a:bodyPr/>
                    <a:lstStyle/>
                    <a:p>
                      <a:pPr algn="l" fontAlgn="b"/>
                      <a:r>
                        <a:rPr lang="en-US" sz="1800" b="0" i="0" u="none" strike="noStrike" dirty="0" smtClean="0">
                          <a:solidFill>
                            <a:srgbClr val="000000"/>
                          </a:solidFill>
                          <a:effectLst/>
                          <a:latin typeface="+mn-lt"/>
                        </a:rPr>
                        <a:t> (</a:t>
                      </a:r>
                      <a:r>
                        <a:rPr lang="en-US" sz="1800" b="0" i="0" u="none" strike="noStrike" dirty="0">
                          <a:solidFill>
                            <a:srgbClr val="000000"/>
                          </a:solidFill>
                          <a:effectLst/>
                          <a:latin typeface="+mn-lt"/>
                        </a:rPr>
                        <a:t>3)</a:t>
                      </a:r>
                    </a:p>
                  </a:txBody>
                  <a:tcPr marL="9525" marR="9525" marT="9525" marB="0" anchor="b">
                    <a:lnL>
                      <a:noFill/>
                    </a:lnL>
                    <a:lnR w="12700" cap="flat" cmpd="sng" algn="ctr">
                      <a:solidFill>
                        <a:schemeClr val="bg1"/>
                      </a:solidFill>
                      <a:prstDash val="solid"/>
                      <a:round/>
                      <a:headEnd type="none" w="med" len="med"/>
                      <a:tailEnd type="none" w="med" len="med"/>
                    </a:lnR>
                    <a:lnT>
                      <a:noFill/>
                    </a:lnT>
                    <a:lnB>
                      <a:noFill/>
                    </a:lnB>
                  </a:tcPr>
                </a:tc>
                <a:tc>
                  <a:txBody>
                    <a:bodyPr/>
                    <a:lstStyle/>
                    <a:p>
                      <a:pPr algn="l" fontAlgn="b"/>
                      <a:r>
                        <a:rPr lang="en-US" sz="1800" b="0" i="0" u="none" strike="noStrike" dirty="0" smtClean="0">
                          <a:solidFill>
                            <a:srgbClr val="000000"/>
                          </a:solidFill>
                          <a:effectLst/>
                          <a:latin typeface="+mn-lt"/>
                        </a:rPr>
                        <a:t>      APPH </a:t>
                      </a:r>
                      <a:r>
                        <a:rPr lang="en-US" sz="1800" b="0" i="0" u="none" strike="noStrike" dirty="0">
                          <a:solidFill>
                            <a:srgbClr val="000000"/>
                          </a:solidFill>
                          <a:effectLst/>
                          <a:latin typeface="+mn-lt"/>
                        </a:rPr>
                        <a:t>1050 </a:t>
                      </a:r>
                      <a:r>
                        <a:rPr lang="en-US" sz="1800" b="0" i="0" u="none" strike="noStrike" dirty="0" smtClean="0">
                          <a:solidFill>
                            <a:srgbClr val="000000"/>
                          </a:solidFill>
                          <a:effectLst/>
                          <a:latin typeface="+mn-lt"/>
                        </a:rPr>
                        <a:t>(2)</a:t>
                      </a:r>
                      <a:endParaRPr lang="en-US" sz="18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72803">
                <a:tc>
                  <a:txBody>
                    <a:bodyPr/>
                    <a:lstStyle/>
                    <a:p>
                      <a:pPr algn="l" fontAlgn="b"/>
                      <a:r>
                        <a:rPr lang="en-US" sz="1800" b="0" i="0" u="none" strike="noStrike" dirty="0" smtClean="0">
                          <a:solidFill>
                            <a:srgbClr val="000000"/>
                          </a:solidFill>
                          <a:effectLst/>
                          <a:latin typeface="+mn-lt"/>
                        </a:rPr>
                        <a:t> _____________</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a:noFill/>
                    </a:lnR>
                    <a:lnT>
                      <a:noFill/>
                    </a:lnT>
                    <a:lnB w="19050" cap="flat" cmpd="sng" algn="ctr">
                      <a:noFill/>
                      <a:prstDash val="solid"/>
                      <a:round/>
                      <a:headEnd type="none" w="med" len="med"/>
                      <a:tailEnd type="none" w="med" len="med"/>
                    </a:lnB>
                  </a:tcPr>
                </a:tc>
                <a:tc>
                  <a:txBody>
                    <a:bodyPr/>
                    <a:lstStyle/>
                    <a:p>
                      <a:pPr algn="l" fontAlgn="b"/>
                      <a:r>
                        <a:rPr lang="en-US"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a:t>
                      </a:r>
                      <a:r>
                        <a:rPr lang="en-US" sz="1800" b="0" i="0" u="none" strike="noStrike" dirty="0">
                          <a:solidFill>
                            <a:srgbClr val="000000"/>
                          </a:solidFill>
                          <a:effectLst/>
                          <a:latin typeface="+mn-lt"/>
                        </a:rPr>
                        <a:t>3)</a:t>
                      </a:r>
                    </a:p>
                  </a:txBody>
                  <a:tcPr marL="9525" marR="9525" marT="9525" marB="0" anchor="b">
                    <a:lnL>
                      <a:noFill/>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mn-lt"/>
                        </a:rPr>
                        <a:t>_____________</a:t>
                      </a:r>
                    </a:p>
                  </a:txBody>
                  <a:tcPr marL="9525" marR="9525" marT="9525" marB="0" anchor="b">
                    <a:lnL>
                      <a:noFill/>
                    </a:lnL>
                    <a:lnR>
                      <a:noFill/>
                    </a:lnR>
                    <a:lnT>
                      <a:noFill/>
                    </a:lnT>
                    <a:lnB w="19050" cap="flat" cmpd="sng" algn="ctr">
                      <a:noFill/>
                      <a:prstDash val="solid"/>
                      <a:round/>
                      <a:headEnd type="none" w="med" len="med"/>
                      <a:tailEnd type="none" w="med" len="med"/>
                    </a:lnB>
                  </a:tcPr>
                </a:tc>
                <a:tc>
                  <a:txBody>
                    <a:bodyPr/>
                    <a:lstStyle/>
                    <a:p>
                      <a:pPr algn="l" fontAlgn="b"/>
                      <a:r>
                        <a:rPr lang="en-US" sz="1800" b="0" i="0" u="none" strike="noStrike" dirty="0" smtClean="0">
                          <a:solidFill>
                            <a:srgbClr val="000000"/>
                          </a:solidFill>
                          <a:effectLst/>
                          <a:latin typeface="+mn-lt"/>
                        </a:rPr>
                        <a:t> (</a:t>
                      </a:r>
                      <a:r>
                        <a:rPr lang="en-US" sz="1800" b="0" i="0" u="none" strike="noStrike" dirty="0">
                          <a:solidFill>
                            <a:srgbClr val="000000"/>
                          </a:solidFill>
                          <a:effectLst/>
                          <a:latin typeface="+mn-lt"/>
                        </a:rPr>
                        <a:t>3)</a:t>
                      </a:r>
                    </a:p>
                  </a:txBody>
                  <a:tcPr marL="9525" marR="9525" marT="9525" marB="0" anchor="b">
                    <a:lnL>
                      <a:noFill/>
                    </a:lnL>
                    <a:lnR w="12700" cap="flat" cmpd="sng" algn="ctr">
                      <a:solidFill>
                        <a:schemeClr val="bg1"/>
                      </a:solidFill>
                      <a:prstDash val="solid"/>
                      <a:round/>
                      <a:headEnd type="none" w="med" len="med"/>
                      <a:tailEnd type="none" w="med" len="med"/>
                    </a:lnR>
                    <a:lnT>
                      <a:noFill/>
                    </a:lnT>
                    <a:lnB w="19050" cap="flat" cmpd="sng" algn="ctr">
                      <a:noFill/>
                      <a:prstDash val="solid"/>
                      <a:round/>
                      <a:headEnd type="none" w="med" len="med"/>
                      <a:tailEnd type="none" w="med" len="med"/>
                    </a:lnB>
                  </a:tcPr>
                </a:tc>
                <a:tc>
                  <a:txBody>
                    <a:bodyPr/>
                    <a:lstStyle/>
                    <a:p>
                      <a:endParaRPr lang="en-US" b="0" dirty="0">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9050" cap="flat" cmpd="sng" algn="ctr">
                      <a:noFill/>
                      <a:prstDash val="solid"/>
                      <a:round/>
                      <a:headEnd type="none" w="med" len="med"/>
                      <a:tailEnd type="none" w="med" len="med"/>
                    </a:lnB>
                  </a:tcPr>
                </a:tc>
              </a:tr>
              <a:tr h="1591044">
                <a:tc gridSpan="5">
                  <a:txBody>
                    <a:bodyPr/>
                    <a:lstStyle/>
                    <a:p>
                      <a:pPr marL="342900" indent="-342900" algn="l" fontAlgn="ctr">
                        <a:buFont typeface="Wingdings" panose="05000000000000000000" pitchFamily="2" charset="2"/>
                        <a:buChar char="ü"/>
                      </a:pPr>
                      <a:r>
                        <a:rPr lang="en-US" sz="1800" b="0" i="1" u="none" strike="noStrike" dirty="0" smtClean="0">
                          <a:solidFill>
                            <a:srgbClr val="000000"/>
                          </a:solidFill>
                          <a:effectLst/>
                          <a:latin typeface="+mn-lt"/>
                        </a:rPr>
                        <a:t>HIST </a:t>
                      </a:r>
                      <a:r>
                        <a:rPr lang="en-US" sz="1800" b="0" i="1" u="none" strike="noStrike" dirty="0">
                          <a:solidFill>
                            <a:srgbClr val="000000"/>
                          </a:solidFill>
                          <a:effectLst/>
                          <a:latin typeface="+mn-lt"/>
                        </a:rPr>
                        <a:t>2111/2112, POL 1101, PUBP 3000 or INTA 1200 satisfies the U.S. Perspective </a:t>
                      </a:r>
                      <a:r>
                        <a:rPr lang="en-US" sz="1800" b="0" i="1" u="none" strike="noStrike" dirty="0" smtClean="0">
                          <a:solidFill>
                            <a:srgbClr val="000000"/>
                          </a:solidFill>
                          <a:effectLst/>
                          <a:latin typeface="+mn-lt"/>
                        </a:rPr>
                        <a:t>Overlay. </a:t>
                      </a:r>
                    </a:p>
                    <a:p>
                      <a:pPr marL="342900" indent="-342900" algn="l" fontAlgn="ctr">
                        <a:buFont typeface="Wingdings" panose="05000000000000000000" pitchFamily="2" charset="2"/>
                        <a:buChar char="ü"/>
                      </a:pPr>
                      <a:endParaRPr lang="en-US" sz="800" b="0" i="1" u="none" strike="noStrike" dirty="0" smtClean="0">
                        <a:solidFill>
                          <a:srgbClr val="000000"/>
                        </a:solidFill>
                        <a:effectLst/>
                        <a:latin typeface="+mn-lt"/>
                      </a:endParaRPr>
                    </a:p>
                    <a:p>
                      <a:pPr marL="342900" indent="-342900" algn="l" fontAlgn="ctr">
                        <a:buFont typeface="Wingdings" panose="05000000000000000000" pitchFamily="2" charset="2"/>
                        <a:buChar char="ü"/>
                      </a:pPr>
                      <a:r>
                        <a:rPr lang="en-US" sz="1800" b="0" i="1" u="none" strike="noStrike" dirty="0" smtClean="0">
                          <a:solidFill>
                            <a:srgbClr val="000000"/>
                          </a:solidFill>
                          <a:effectLst/>
                          <a:latin typeface="+mn-lt"/>
                        </a:rPr>
                        <a:t>At least one </a:t>
                      </a:r>
                      <a:r>
                        <a:rPr lang="en-US" sz="1800" b="0" i="1" u="none" strike="noStrike" baseline="0" dirty="0" smtClean="0">
                          <a:solidFill>
                            <a:srgbClr val="000000"/>
                          </a:solidFill>
                          <a:effectLst/>
                          <a:latin typeface="+mn-lt"/>
                        </a:rPr>
                        <a:t>social science or humanities credit must meet the Global Perspective Overlay. </a:t>
                      </a:r>
                      <a:endParaRPr lang="en-US" sz="1800" b="0" i="1"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0" name="Rectangle 9"/>
          <p:cNvSpPr/>
          <p:nvPr/>
        </p:nvSpPr>
        <p:spPr>
          <a:xfrm>
            <a:off x="838201" y="1219200"/>
            <a:ext cx="7391400" cy="400110"/>
          </a:xfrm>
          <a:prstGeom prst="rect">
            <a:avLst/>
          </a:prstGeom>
          <a:solidFill>
            <a:srgbClr val="0000FF"/>
          </a:solidFill>
        </p:spPr>
        <p:txBody>
          <a:bodyPr wrap="square">
            <a:spAutoFit/>
          </a:bodyPr>
          <a:lstStyle/>
          <a:p>
            <a:pPr algn="ctr"/>
            <a:r>
              <a:rPr lang="en-US" sz="2000" dirty="0">
                <a:solidFill>
                  <a:schemeClr val="bg1"/>
                </a:solidFill>
                <a:latin typeface="+mj-lt"/>
                <a:cs typeface="BrowalliaUPC" panose="020B0604020202020204" pitchFamily="34" charset="-34"/>
              </a:rPr>
              <a:t>General Education Courses (26 hours)</a:t>
            </a:r>
          </a:p>
        </p:txBody>
      </p:sp>
      <p:pic>
        <p:nvPicPr>
          <p:cNvPr id="5" name="Picture 2" descr="BME logo Coulter Department of Biomedical Enginee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90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28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Custom 6">
      <a:dk1>
        <a:srgbClr val="434342"/>
      </a:dk1>
      <a:lt1>
        <a:srgbClr val="FFFFFF"/>
      </a:lt1>
      <a:dk2>
        <a:srgbClr val="434342"/>
      </a:dk2>
      <a:lt2>
        <a:srgbClr val="CDD7D9"/>
      </a:lt2>
      <a:accent1>
        <a:srgbClr val="797B7E"/>
      </a:accent1>
      <a:accent2>
        <a:srgbClr val="FFFF66"/>
      </a:accent2>
      <a:accent3>
        <a:srgbClr val="00339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8196</TotalTime>
  <Words>1031</Words>
  <Application>Microsoft Office PowerPoint</Application>
  <PresentationFormat>On-screen Show (4:3)</PresentationFormat>
  <Paragraphs>284</Paragraphs>
  <Slides>17</Slides>
  <Notes>10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Arial</vt:lpstr>
      <vt:lpstr>Britannic Bold</vt:lpstr>
      <vt:lpstr>BrowalliaUPC</vt:lpstr>
      <vt:lpstr>Calibri</vt:lpstr>
      <vt:lpstr>Courier New</vt:lpstr>
      <vt:lpstr>Franklin Gothic Book</vt:lpstr>
      <vt:lpstr>Franklin Gothic Medium</vt:lpstr>
      <vt:lpstr>Georgia</vt:lpstr>
      <vt:lpstr>Times New Roman</vt:lpstr>
      <vt:lpstr>Tunga</vt:lpstr>
      <vt:lpstr>Wingdings</vt:lpstr>
      <vt:lpstr>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FASET Orientation</dc:title>
  <dc:creator>PAIGE , KIM L</dc:creator>
  <cp:lastModifiedBy>Michele Mandula</cp:lastModifiedBy>
  <cp:revision>458</cp:revision>
  <cp:lastPrinted>2014-08-08T17:37:00Z</cp:lastPrinted>
  <dcterms:created xsi:type="dcterms:W3CDTF">2010-06-21T15:16:24Z</dcterms:created>
  <dcterms:modified xsi:type="dcterms:W3CDTF">2015-04-02T19:54:50Z</dcterms:modified>
</cp:coreProperties>
</file>